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02" r:id="rId1"/>
  </p:sldMasterIdLst>
  <p:handoutMasterIdLst>
    <p:handoutMasterId r:id="rId14"/>
  </p:handoutMasterIdLst>
  <p:sldIdLst>
    <p:sldId id="256" r:id="rId2"/>
    <p:sldId id="274" r:id="rId3"/>
    <p:sldId id="283" r:id="rId4"/>
    <p:sldId id="284" r:id="rId5"/>
    <p:sldId id="285" r:id="rId6"/>
    <p:sldId id="267" r:id="rId7"/>
    <p:sldId id="269" r:id="rId8"/>
    <p:sldId id="273" r:id="rId9"/>
    <p:sldId id="272" r:id="rId10"/>
    <p:sldId id="286" r:id="rId11"/>
    <p:sldId id="287" r:id="rId12"/>
    <p:sldId id="282" r:id="rId13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2407E-2353-44D0-8DB8-20F630E0A5A1}" type="datetimeFigureOut">
              <a:rPr lang="cs-CZ" smtClean="0"/>
              <a:t>6.10.2014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0185C-0C28-4BEE-81CA-AACA5F7A70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042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8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15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5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77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93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1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8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2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8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5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2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2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6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1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  <p:sldLayoutId id="2147484115" r:id="rId13"/>
    <p:sldLayoutId id="2147484116" r:id="rId14"/>
    <p:sldLayoutId id="2147484117" r:id="rId15"/>
    <p:sldLayoutId id="21474841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ISKA </a:t>
            </a:r>
            <a:r>
              <a:rPr lang="cs-CZ" sz="2800" dirty="0" smtClean="0"/>
              <a:t>jak si s tím poradit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2800" dirty="0" smtClean="0"/>
              <a:t>AQUASOFT, </a:t>
            </a:r>
            <a:r>
              <a:rPr lang="cs-CZ" sz="2800" dirty="0" smtClean="0"/>
              <a:t>7.10.2014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732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Jak na to v ISKA z pohledu AOs</a:t>
            </a:r>
            <a:endParaRPr lang="cs-CZ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9312"/>
            <a:ext cx="8596668" cy="4832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cs-CZ" sz="2800" dirty="0" smtClean="0"/>
              <a:t>Údaje </a:t>
            </a:r>
            <a:r>
              <a:rPr lang="cs-CZ" sz="2800" dirty="0" smtClean="0"/>
              <a:t>o AOs – v systému se údaje </a:t>
            </a:r>
            <a:r>
              <a:rPr lang="cs-CZ" sz="2800" dirty="0" err="1" smtClean="0"/>
              <a:t>předvyplňují</a:t>
            </a:r>
            <a:endParaRPr lang="cs-CZ" sz="2800" dirty="0" smtClean="0"/>
          </a:p>
          <a:p>
            <a:r>
              <a:rPr lang="cs-CZ" sz="2800" dirty="0" smtClean="0"/>
              <a:t>Informace o kvalifikacích – napojení na NSK</a:t>
            </a:r>
          </a:p>
          <a:p>
            <a:r>
              <a:rPr lang="cs-CZ" sz="2800" dirty="0" smtClean="0"/>
              <a:t>Povinné zveřejňování – informace o termínech</a:t>
            </a:r>
            <a:endParaRPr lang="cs-CZ" sz="2800" dirty="0" smtClean="0"/>
          </a:p>
          <a:p>
            <a:r>
              <a:rPr lang="cs-CZ" sz="2800" dirty="0" smtClean="0"/>
              <a:t>Kopírování termínů</a:t>
            </a:r>
            <a:endParaRPr lang="cs-CZ" sz="2800" dirty="0" smtClean="0"/>
          </a:p>
          <a:p>
            <a:r>
              <a:rPr lang="cs-CZ" sz="2800" dirty="0" smtClean="0"/>
              <a:t>Kopírování žádostí včetně změn</a:t>
            </a:r>
            <a:endParaRPr lang="cs-CZ" sz="2800" dirty="0" smtClean="0"/>
          </a:p>
          <a:p>
            <a:r>
              <a:rPr lang="cs-CZ" sz="2800" dirty="0" smtClean="0"/>
              <a:t>Ověřování uchazečů</a:t>
            </a:r>
          </a:p>
          <a:p>
            <a:r>
              <a:rPr lang="cs-CZ" sz="2800" dirty="0" smtClean="0"/>
              <a:t>Nezávislost na internetu</a:t>
            </a:r>
          </a:p>
          <a:p>
            <a:r>
              <a:rPr lang="cs-CZ" sz="2800" dirty="0" smtClean="0"/>
              <a:t>Komunikační kanál mezi AOs a  AOr – email, telefon, IS DS, notifikace, </a:t>
            </a:r>
            <a:r>
              <a:rPr lang="cs-CZ" sz="2800" dirty="0" err="1" smtClean="0"/>
              <a:t>iskaweb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440959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Nejčastější problémy</a:t>
            </a:r>
            <a:endParaRPr lang="cs-CZ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9312"/>
            <a:ext cx="8596668" cy="4832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cs-CZ" sz="2800" dirty="0" smtClean="0"/>
              <a:t>Instalace (FW 3,5. SQL)</a:t>
            </a:r>
            <a:endParaRPr lang="cs-CZ" sz="2800" dirty="0" smtClean="0"/>
          </a:p>
          <a:p>
            <a:r>
              <a:rPr lang="cs-CZ" sz="2800" dirty="0" smtClean="0"/>
              <a:t>Přihlášení (heslo, uživatelský profil)</a:t>
            </a:r>
          </a:p>
          <a:p>
            <a:r>
              <a:rPr lang="cs-CZ" sz="2800" dirty="0" smtClean="0"/>
              <a:t>Formuláře osvědčení – různé formuláře</a:t>
            </a:r>
            <a:endParaRPr lang="cs-CZ" sz="2800" dirty="0" smtClean="0"/>
          </a:p>
          <a:p>
            <a:r>
              <a:rPr lang="cs-CZ" sz="2800" dirty="0" smtClean="0"/>
              <a:t>Více počítačů – jak pracovat</a:t>
            </a:r>
            <a:endParaRPr lang="cs-CZ" sz="2800" dirty="0" smtClean="0"/>
          </a:p>
          <a:p>
            <a:r>
              <a:rPr lang="cs-CZ" sz="2800" dirty="0" smtClean="0"/>
              <a:t>Školení - AIVD</a:t>
            </a:r>
            <a:endParaRPr lang="cs-CZ" sz="2800" dirty="0" smtClean="0"/>
          </a:p>
          <a:p>
            <a:r>
              <a:rPr lang="cs-CZ" sz="2800" dirty="0" smtClean="0"/>
              <a:t>Nejednotnost, (nečinnost) AOr</a:t>
            </a:r>
          </a:p>
        </p:txBody>
      </p:sp>
    </p:spTree>
    <p:extLst>
      <p:ext uri="{BB962C8B-B14F-4D97-AF65-F5344CB8AC3E}">
        <p14:creationId xmlns:p14="http://schemas.microsoft.com/office/powerpoint/2010/main" val="96065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304842"/>
            <a:ext cx="8596668" cy="772633"/>
          </a:xfrm>
        </p:spPr>
        <p:txBody>
          <a:bodyPr/>
          <a:lstStyle/>
          <a:p>
            <a:pPr algn="ctr"/>
            <a:r>
              <a:rPr lang="cs-CZ" dirty="0" smtClean="0"/>
              <a:t>Marketing 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2901" y="1892808"/>
            <a:ext cx="10747694" cy="4288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9253"/>
            <a:ext cx="8814816" cy="55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8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Hlavní myšlenka</a:t>
            </a:r>
            <a:b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cs-CZ" sz="2000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Pokud má něco k něčemu být, je třeba nastavit jednoduchá pravidla</a:t>
            </a:r>
            <a:endParaRPr lang="cs-CZ" sz="3200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r>
              <a:rPr lang="cs-CZ" sz="3000" dirty="0" smtClean="0"/>
              <a:t>Trochu historie – z čeho se čerpalo</a:t>
            </a:r>
            <a:endParaRPr lang="cs-CZ" sz="3000" dirty="0"/>
          </a:p>
          <a:p>
            <a:pPr lvl="1"/>
            <a:r>
              <a:rPr lang="cs-CZ" sz="3200" dirty="0"/>
              <a:t>Legislativní podklad – zákon 179/2006 Sb.</a:t>
            </a:r>
          </a:p>
          <a:p>
            <a:pPr lvl="1"/>
            <a:r>
              <a:rPr lang="cs-CZ" sz="3100" dirty="0" smtClean="0"/>
              <a:t>Analýza zpracování </a:t>
            </a:r>
            <a:r>
              <a:rPr lang="cs-CZ" sz="3100" dirty="0"/>
              <a:t>podkladů </a:t>
            </a:r>
            <a:r>
              <a:rPr lang="cs-CZ" sz="3100" dirty="0" smtClean="0"/>
              <a:t> - AOr</a:t>
            </a:r>
          </a:p>
          <a:p>
            <a:pPr lvl="1"/>
            <a:r>
              <a:rPr lang="cs-CZ" sz="3100" dirty="0" smtClean="0"/>
              <a:t>Analýza </a:t>
            </a:r>
            <a:r>
              <a:rPr lang="cs-CZ" sz="3100" dirty="0"/>
              <a:t>zpracování podkladů  - </a:t>
            </a:r>
            <a:r>
              <a:rPr lang="cs-CZ" sz="3100" dirty="0" smtClean="0"/>
              <a:t>AOs</a:t>
            </a:r>
            <a:endParaRPr lang="cs-CZ" sz="3100" dirty="0"/>
          </a:p>
          <a:p>
            <a:pPr lvl="1"/>
            <a:endParaRPr lang="cs-CZ" sz="3100" dirty="0"/>
          </a:p>
          <a:p>
            <a:r>
              <a:rPr lang="cs-CZ" sz="3000" dirty="0"/>
              <a:t>Trochu historie – </a:t>
            </a:r>
            <a:r>
              <a:rPr lang="cs-CZ" sz="3000" dirty="0" smtClean="0"/>
              <a:t>proč se tak dělo</a:t>
            </a:r>
            <a:endParaRPr lang="cs-CZ" sz="3000" dirty="0"/>
          </a:p>
          <a:p>
            <a:pPr lvl="1"/>
            <a:r>
              <a:rPr lang="cs-CZ" sz="3200" dirty="0"/>
              <a:t>Sjednocení výkladu a postupů dle legislativy</a:t>
            </a:r>
            <a:endParaRPr lang="cs-CZ" sz="3200" dirty="0"/>
          </a:p>
          <a:p>
            <a:pPr lvl="1"/>
            <a:r>
              <a:rPr lang="cs-CZ" sz="3200" dirty="0"/>
              <a:t>Zjednodušení a unifikace toku informací</a:t>
            </a:r>
            <a:endParaRPr lang="cs-CZ" sz="3200" dirty="0"/>
          </a:p>
          <a:p>
            <a:pPr lvl="1"/>
            <a:r>
              <a:rPr lang="cs-CZ" sz="3200" dirty="0"/>
              <a:t>Nástroj pro nezbytnou evidenci a podporu pro AOr a AOs</a:t>
            </a:r>
            <a:endParaRPr lang="cs-CZ" sz="3200" dirty="0"/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6266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Hlavní myšlenka</a:t>
            </a:r>
            <a:b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cs-CZ" sz="2000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Pokud má něco k něčemu být, je třeba nastavit jednoduchá pravidla</a:t>
            </a:r>
            <a:endParaRPr lang="cs-CZ" sz="3200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Trochu historie – co bylo požadováno</a:t>
            </a:r>
            <a:endParaRPr lang="cs-CZ" sz="3000" dirty="0"/>
          </a:p>
          <a:p>
            <a:pPr lvl="1"/>
            <a:r>
              <a:rPr lang="cs-CZ" sz="3200" dirty="0"/>
              <a:t>Maximalizovat „bezpapírovou komunikaci“</a:t>
            </a:r>
            <a:endParaRPr lang="cs-CZ" sz="3200" dirty="0"/>
          </a:p>
          <a:p>
            <a:pPr lvl="1"/>
            <a:r>
              <a:rPr lang="cs-CZ" sz="3200" dirty="0"/>
              <a:t>Minimalizovat chybné </a:t>
            </a:r>
            <a:r>
              <a:rPr lang="cs-CZ" sz="3200" dirty="0" smtClean="0"/>
              <a:t>informace</a:t>
            </a:r>
          </a:p>
          <a:p>
            <a:pPr lvl="1"/>
            <a:r>
              <a:rPr lang="cs-CZ" sz="3200" dirty="0" smtClean="0"/>
              <a:t>Včasné informace tam kde mají být</a:t>
            </a:r>
            <a:endParaRPr lang="cs-CZ" sz="3200" dirty="0"/>
          </a:p>
          <a:p>
            <a:pPr lvl="1"/>
            <a:r>
              <a:rPr lang="cs-CZ" sz="3200" dirty="0"/>
              <a:t>Nezávislost na </a:t>
            </a:r>
            <a:r>
              <a:rPr lang="cs-CZ" sz="3200" dirty="0" smtClean="0"/>
              <a:t>prostředí (konektivita)</a:t>
            </a:r>
          </a:p>
          <a:p>
            <a:pPr lvl="1"/>
            <a:r>
              <a:rPr lang="cs-CZ" sz="3200" dirty="0" smtClean="0"/>
              <a:t>Zjednodušení dohledu nad procesem</a:t>
            </a:r>
          </a:p>
          <a:p>
            <a:pPr lvl="1"/>
            <a:r>
              <a:rPr lang="cs-CZ" sz="3200" dirty="0" smtClean="0"/>
              <a:t>Vytěžování data – manažerský pohled</a:t>
            </a: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3346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Hlavní myšlenka</a:t>
            </a:r>
            <a:b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cs-CZ" sz="2000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Pokud má něco k něčemu být, je třeba nastavit jednoduchá pravidla</a:t>
            </a:r>
            <a:endParaRPr lang="cs-CZ" sz="3200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Trochu historie – co se podařilo</a:t>
            </a:r>
            <a:endParaRPr lang="cs-CZ" sz="3000" dirty="0"/>
          </a:p>
          <a:p>
            <a:pPr lvl="1"/>
            <a:r>
              <a:rPr lang="cs-CZ" sz="3200" dirty="0" smtClean="0"/>
              <a:t>Papírově pouze „osvědčení“ a „protokol“</a:t>
            </a:r>
            <a:endParaRPr lang="cs-CZ" sz="3200" dirty="0"/>
          </a:p>
          <a:p>
            <a:pPr lvl="1"/>
            <a:r>
              <a:rPr lang="cs-CZ" sz="3200" dirty="0" smtClean="0"/>
              <a:t>Ověření proti ISZR</a:t>
            </a:r>
          </a:p>
          <a:p>
            <a:pPr lvl="1"/>
            <a:r>
              <a:rPr lang="cs-CZ" sz="3200" dirty="0" smtClean="0"/>
              <a:t>Elektronická komunikace v celém procesu</a:t>
            </a:r>
            <a:endParaRPr lang="cs-CZ" sz="3200" dirty="0"/>
          </a:p>
          <a:p>
            <a:pPr lvl="1"/>
            <a:r>
              <a:rPr lang="cs-CZ" sz="3200" dirty="0" smtClean="0"/>
              <a:t>Samostatný program se kompletní evidencí</a:t>
            </a:r>
          </a:p>
          <a:p>
            <a:pPr lvl="1"/>
            <a:r>
              <a:rPr lang="cs-CZ" sz="3200" dirty="0" smtClean="0"/>
              <a:t>Validace a evidence kolizních situací</a:t>
            </a:r>
          </a:p>
          <a:p>
            <a:pPr lvl="1"/>
            <a:r>
              <a:rPr lang="cs-CZ" sz="3200" dirty="0" smtClean="0"/>
              <a:t>Manažerské BI s mnoha parametry pohledu</a:t>
            </a: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4347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Hlavní myšlenka</a:t>
            </a:r>
            <a:b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cs-CZ" sz="2000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Pokud má něco k něčemu být, je třeba nastavit jednoduchá pravidla</a:t>
            </a:r>
            <a:endParaRPr lang="cs-CZ" sz="3200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3000" dirty="0" smtClean="0"/>
              <a:t>Trochu historie – co se nepodařilo</a:t>
            </a:r>
            <a:endParaRPr lang="cs-CZ" sz="3000" dirty="0"/>
          </a:p>
          <a:p>
            <a:pPr lvl="1"/>
            <a:r>
              <a:rPr lang="cs-CZ" sz="3200" dirty="0" smtClean="0"/>
              <a:t>Není zcela jednotný přístup AOr</a:t>
            </a:r>
            <a:endParaRPr lang="cs-CZ" sz="3200" dirty="0"/>
          </a:p>
          <a:p>
            <a:pPr lvl="1"/>
            <a:r>
              <a:rPr lang="cs-CZ" sz="3200" dirty="0" smtClean="0"/>
              <a:t>Neaktualizovaná legislativa</a:t>
            </a:r>
          </a:p>
          <a:p>
            <a:pPr lvl="1"/>
            <a:r>
              <a:rPr lang="cs-CZ" sz="3200" dirty="0" smtClean="0"/>
              <a:t>Netriviální zahájení práce s ISKA</a:t>
            </a:r>
            <a:endParaRPr lang="cs-CZ" sz="3200" dirty="0"/>
          </a:p>
          <a:p>
            <a:pPr lvl="1"/>
            <a:r>
              <a:rPr lang="cs-CZ" sz="3200" dirty="0" smtClean="0"/>
              <a:t>Nedokonalá informovanost uživatelů ISKA</a:t>
            </a: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8612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Komponenty ISKA</a:t>
            </a:r>
            <a:endParaRPr lang="cs-CZ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3200" dirty="0" smtClean="0"/>
              <a:t>Představení ISKA</a:t>
            </a:r>
          </a:p>
          <a:p>
            <a:pPr lvl="1"/>
            <a:r>
              <a:rPr lang="cs-CZ" sz="3000" dirty="0" smtClean="0"/>
              <a:t>ISKA </a:t>
            </a:r>
            <a:r>
              <a:rPr lang="cs-CZ" sz="3000" dirty="0" err="1" smtClean="0"/>
              <a:t>AOr</a:t>
            </a:r>
            <a:r>
              <a:rPr lang="cs-CZ" sz="2800" dirty="0" smtClean="0"/>
              <a:t> – tenký klient pro autorizující orgány</a:t>
            </a:r>
          </a:p>
          <a:p>
            <a:pPr lvl="1"/>
            <a:r>
              <a:rPr lang="cs-CZ" sz="2800" dirty="0" smtClean="0"/>
              <a:t>ISKA </a:t>
            </a:r>
            <a:r>
              <a:rPr lang="cs-CZ" sz="2800" dirty="0" err="1" smtClean="0"/>
              <a:t>AOs</a:t>
            </a:r>
            <a:r>
              <a:rPr lang="cs-CZ" sz="2800" dirty="0" smtClean="0"/>
              <a:t> – tlustý klient pro autorizované osoby</a:t>
            </a:r>
          </a:p>
          <a:p>
            <a:pPr lvl="1"/>
            <a:r>
              <a:rPr lang="cs-CZ" sz="2800" dirty="0" smtClean="0"/>
              <a:t>ISKA BI – manažerský BI nástroj </a:t>
            </a:r>
          </a:p>
          <a:p>
            <a:pPr lvl="1"/>
            <a:r>
              <a:rPr lang="cs-CZ" sz="2800" dirty="0" smtClean="0"/>
              <a:t>ISKA úložiště – datové úložiště vydaných osvědčení</a:t>
            </a:r>
            <a:endParaRPr lang="cs-CZ" sz="30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0289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Představení </a:t>
            </a:r>
            <a: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ISKA </a:t>
            </a:r>
            <a:endParaRPr lang="cs-CZ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35338"/>
            <a:ext cx="11029615" cy="47226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2500" lnSpcReduction="20000"/>
          </a:bodyPr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Klient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</a:t>
            </a:r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sz="2400" dirty="0" smtClean="0"/>
              <a:t>Přidělování a správa autorizací</a:t>
            </a:r>
            <a:endParaRPr lang="cs-CZ" sz="2400" dirty="0"/>
          </a:p>
          <a:p>
            <a:pPr lvl="1"/>
            <a:r>
              <a:rPr lang="cs-CZ" sz="2400" dirty="0" smtClean="0"/>
              <a:t>Evidence termínů a výsledků zkoušek (+ opisy Osvědčení)</a:t>
            </a:r>
          </a:p>
          <a:p>
            <a:pPr lvl="1"/>
            <a:r>
              <a:rPr lang="cs-CZ" sz="2400" dirty="0" smtClean="0"/>
              <a:t>Kontrola evidovaných dat oproti ZR</a:t>
            </a:r>
            <a:endParaRPr lang="cs-CZ" sz="2000" dirty="0" smtClean="0"/>
          </a:p>
          <a:p>
            <a:pPr lvl="1"/>
            <a:r>
              <a:rPr lang="cs-CZ" sz="2400" dirty="0" smtClean="0"/>
              <a:t>Kontrolní činnost</a:t>
            </a:r>
          </a:p>
          <a:p>
            <a:pPr lvl="0"/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Klient </a:t>
            </a:r>
            <a:r>
              <a:rPr lang="cs-CZ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</a:t>
            </a:r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sz="2400" dirty="0" smtClean="0"/>
              <a:t>Správa vlastních autorizací (žádosti, změny)</a:t>
            </a:r>
          </a:p>
          <a:p>
            <a:pPr lvl="1"/>
            <a:r>
              <a:rPr lang="cs-CZ" sz="2400" dirty="0" smtClean="0"/>
              <a:t>Evidence uchazečů</a:t>
            </a:r>
            <a:endParaRPr lang="cs-CZ" sz="2400" dirty="0"/>
          </a:p>
          <a:p>
            <a:pPr lvl="1"/>
            <a:r>
              <a:rPr lang="cs-CZ" sz="2400" dirty="0" smtClean="0"/>
              <a:t>Evidence termínů a výsledků zkoušek (vydávání dokumentace, opisy)</a:t>
            </a:r>
          </a:p>
          <a:p>
            <a:pPr lvl="1"/>
            <a:r>
              <a:rPr lang="cs-CZ" sz="2400" dirty="0" smtClean="0"/>
              <a:t>Podpora komunikace s </a:t>
            </a:r>
            <a:r>
              <a:rPr lang="cs-CZ" sz="2400" dirty="0" err="1" smtClean="0"/>
              <a:t>AOr</a:t>
            </a:r>
            <a:endParaRPr lang="cs-CZ" sz="2400" dirty="0" smtClean="0"/>
          </a:p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Jednotné metodické vedení dle legislativy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10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S kým ISKA spolupracuje</a:t>
            </a:r>
            <a:endParaRPr lang="cs-CZ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cs-CZ" sz="2800" dirty="0" smtClean="0"/>
              <a:t>IS NSK</a:t>
            </a:r>
          </a:p>
          <a:p>
            <a:pPr lvl="1"/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Přebírá</a:t>
            </a:r>
            <a:r>
              <a:rPr lang="cs-CZ" dirty="0" smtClean="0"/>
              <a:t> údaje standardů a vzory protokolu o průběhu zkoušek</a:t>
            </a:r>
          </a:p>
          <a:p>
            <a:pPr lvl="1"/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Předává</a:t>
            </a:r>
            <a:r>
              <a:rPr lang="cs-CZ" dirty="0" smtClean="0"/>
              <a:t> údaje o </a:t>
            </a:r>
            <a:r>
              <a:rPr lang="cs-CZ" dirty="0" err="1" smtClean="0"/>
              <a:t>AOs</a:t>
            </a:r>
            <a:r>
              <a:rPr lang="cs-CZ" dirty="0" smtClean="0"/>
              <a:t> </a:t>
            </a:r>
            <a:r>
              <a:rPr lang="cs-CZ" dirty="0"/>
              <a:t>podle standardů, termíny </a:t>
            </a:r>
            <a:r>
              <a:rPr lang="cs-CZ" dirty="0" smtClean="0"/>
              <a:t>zkoušek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EQF</a:t>
            </a:r>
          </a:p>
          <a:p>
            <a:pPr lvl="1"/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Předává</a:t>
            </a:r>
            <a:r>
              <a:rPr lang="cs-CZ" dirty="0" smtClean="0"/>
              <a:t> kvalifikace a odborné způsobilosti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VaP</a:t>
            </a:r>
            <a:endParaRPr lang="cs-CZ" dirty="0" smtClean="0"/>
          </a:p>
          <a:p>
            <a:pPr lvl="1"/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Předává</a:t>
            </a:r>
            <a:r>
              <a:rPr lang="cs-CZ" dirty="0" smtClean="0"/>
              <a:t> inicializaci profilu na </a:t>
            </a:r>
            <a:r>
              <a:rPr lang="cs-CZ" dirty="0" err="1" smtClean="0"/>
              <a:t>VaP</a:t>
            </a:r>
            <a:r>
              <a:rPr lang="cs-CZ" dirty="0" smtClean="0"/>
              <a:t> pro úspěšné uchazeče</a:t>
            </a:r>
          </a:p>
        </p:txBody>
      </p:sp>
    </p:spTree>
    <p:extLst>
      <p:ext uri="{BB962C8B-B14F-4D97-AF65-F5344CB8AC3E}">
        <p14:creationId xmlns:p14="http://schemas.microsoft.com/office/powerpoint/2010/main" val="272042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Jak na to v ISKA z pohledu AOs</a:t>
            </a:r>
            <a:endParaRPr lang="cs-CZ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9312"/>
            <a:ext cx="8596668" cy="48320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cs-CZ" sz="2800" dirty="0" smtClean="0"/>
              <a:t>Údaje </a:t>
            </a:r>
            <a:r>
              <a:rPr lang="cs-CZ" sz="2800" dirty="0" smtClean="0"/>
              <a:t>o AOs – v systému se údaje </a:t>
            </a:r>
            <a:r>
              <a:rPr lang="cs-CZ" sz="2800" dirty="0" err="1" smtClean="0"/>
              <a:t>předvyplňují</a:t>
            </a:r>
            <a:endParaRPr lang="cs-CZ" sz="2800" dirty="0" smtClean="0"/>
          </a:p>
          <a:p>
            <a:r>
              <a:rPr lang="cs-CZ" sz="2800" dirty="0" smtClean="0"/>
              <a:t>Informace o kvalifikacích – napojení na NSK</a:t>
            </a:r>
          </a:p>
          <a:p>
            <a:r>
              <a:rPr lang="cs-CZ" sz="2800" dirty="0" smtClean="0"/>
              <a:t>Povinné zveřejňování – informace o termínech</a:t>
            </a:r>
            <a:endParaRPr lang="cs-CZ" sz="2800" dirty="0" smtClean="0"/>
          </a:p>
          <a:p>
            <a:r>
              <a:rPr lang="cs-CZ" sz="2800" dirty="0" smtClean="0"/>
              <a:t>Kopírování termínů</a:t>
            </a:r>
            <a:endParaRPr lang="cs-CZ" sz="2800" dirty="0" smtClean="0"/>
          </a:p>
          <a:p>
            <a:r>
              <a:rPr lang="cs-CZ" sz="2800" dirty="0" smtClean="0"/>
              <a:t>Kopírování žádostí včetně změn</a:t>
            </a:r>
            <a:endParaRPr lang="cs-CZ" sz="2800" dirty="0" smtClean="0"/>
          </a:p>
          <a:p>
            <a:r>
              <a:rPr lang="cs-CZ" sz="2800" dirty="0" smtClean="0"/>
              <a:t>Ověřování uchazečů</a:t>
            </a:r>
          </a:p>
          <a:p>
            <a:r>
              <a:rPr lang="cs-CZ" sz="2800" dirty="0" smtClean="0"/>
              <a:t>Nezávislost na internetu</a:t>
            </a:r>
          </a:p>
          <a:p>
            <a:r>
              <a:rPr lang="cs-CZ" sz="2800" dirty="0" smtClean="0"/>
              <a:t>Komunikační kanál vůči AOr – email, telefon, IS DS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73971383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839</TotalTime>
  <Words>440</Words>
  <Application>Microsoft Office PowerPoint</Application>
  <PresentationFormat>Širokoúhlá obrazovka</PresentationFormat>
  <Paragraphs>88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Faseta</vt:lpstr>
      <vt:lpstr>ISKA jak si s tím poradit</vt:lpstr>
      <vt:lpstr>Hlavní myšlenka Pokud má něco k něčemu být, je třeba nastavit jednoduchá pravidla</vt:lpstr>
      <vt:lpstr>Hlavní myšlenka Pokud má něco k něčemu být, je třeba nastavit jednoduchá pravidla</vt:lpstr>
      <vt:lpstr>Hlavní myšlenka Pokud má něco k něčemu být, je třeba nastavit jednoduchá pravidla</vt:lpstr>
      <vt:lpstr>Hlavní myšlenka Pokud má něco k něčemu být, je třeba nastavit jednoduchá pravidla</vt:lpstr>
      <vt:lpstr>Komponenty ISKA</vt:lpstr>
      <vt:lpstr>Představení ISKA </vt:lpstr>
      <vt:lpstr>S kým ISKA spolupracuje</vt:lpstr>
      <vt:lpstr>Jak na to v ISKA z pohledu AOs</vt:lpstr>
      <vt:lpstr>Jak na to v ISKA z pohledu AOs</vt:lpstr>
      <vt:lpstr>Nejčastější problémy</vt:lpstr>
      <vt:lpstr>Marketing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AOr</dc:title>
  <dc:creator>Luhan Jaromír</dc:creator>
  <cp:lastModifiedBy>Reimer Marek</cp:lastModifiedBy>
  <cp:revision>89</cp:revision>
  <cp:lastPrinted>2013-11-18T14:28:31Z</cp:lastPrinted>
  <dcterms:created xsi:type="dcterms:W3CDTF">2013-03-07T12:14:09Z</dcterms:created>
  <dcterms:modified xsi:type="dcterms:W3CDTF">2014-10-06T15:23:50Z</dcterms:modified>
</cp:coreProperties>
</file>