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86" r:id="rId17"/>
  </p:sldIdLst>
  <p:sldSz cx="9144000" cy="6858000" type="screen4x3"/>
  <p:notesSz cx="6670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82080"/>
            <a:ext cx="8229600" cy="15285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3960"/>
            <a:ext cx="8229600" cy="215856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82080"/>
            <a:ext cx="8229600" cy="15285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3880" y="1600200"/>
            <a:ext cx="4015800" cy="215856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3880" y="3963960"/>
            <a:ext cx="4015800" cy="215856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3960"/>
            <a:ext cx="4015800" cy="215856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82080"/>
            <a:ext cx="8229600" cy="15285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3880" y="1600200"/>
            <a:ext cx="4015800" cy="215856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82080"/>
            <a:ext cx="8229600" cy="15285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6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82080"/>
            <a:ext cx="8229600" cy="15285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82080"/>
            <a:ext cx="8229600" cy="15285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628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3880" y="1600200"/>
            <a:ext cx="4015800" cy="452628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82080"/>
            <a:ext cx="8229600" cy="15285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128880"/>
            <a:ext cx="8229600" cy="59976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82080"/>
            <a:ext cx="8229600" cy="15285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3960"/>
            <a:ext cx="4015800" cy="215856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3880" y="1600200"/>
            <a:ext cx="4015800" cy="452628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82080"/>
            <a:ext cx="8229600" cy="15285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628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3880" y="1600200"/>
            <a:ext cx="4015800" cy="215856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3880" y="3963960"/>
            <a:ext cx="4015800" cy="215856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82080"/>
            <a:ext cx="8229600" cy="1528560"/>
          </a:xfrm>
          <a:prstGeom prst="rect">
            <a:avLst/>
          </a:prstGeom>
        </p:spPr>
        <p:txBody>
          <a:bodyPr wrap="none" lIns="90000" tIns="46800" rIns="90000" bIns="46800" anchor="ctr"/>
          <a:lstStyle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3880" y="1600200"/>
            <a:ext cx="4015800" cy="215856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3960"/>
            <a:ext cx="8229240" cy="2158560"/>
          </a:xfrm>
          <a:prstGeom prst="rect">
            <a:avLst/>
          </a:prstGeom>
        </p:spPr>
        <p:txBody>
          <a:bodyPr wrap="none" lIns="90000" tIns="46800" rIns="90000" bIns="4680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128880"/>
            <a:ext cx="8229600" cy="143460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pPr algn="ctr"/>
            <a:r>
              <a:rPr lang="cs-CZ"/>
              <a:t>Click to edit the title text format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lIns="90000" tIns="46800" rIns="90000" bIns="46800"/>
          <a:lstStyle/>
          <a:p>
            <a:pPr>
              <a:buFont typeface="Arial"/>
              <a:buChar char="•"/>
            </a:pPr>
            <a:r>
              <a:rPr lang="cs-CZ"/>
              <a:t>Click to edit the outline text format</a:t>
            </a:r>
            <a:endParaRPr/>
          </a:p>
          <a:p>
            <a:pPr lvl="1">
              <a:buFont typeface="Arial"/>
              <a:buChar char="–"/>
            </a:pPr>
            <a:r>
              <a:rPr lang="cs-CZ"/>
              <a:t>Second Outline Level</a:t>
            </a:r>
            <a:endParaRPr/>
          </a:p>
          <a:p>
            <a:pPr lvl="2">
              <a:buFont typeface="Arial"/>
              <a:buChar char="•"/>
            </a:pPr>
            <a:r>
              <a:rPr lang="cs-CZ"/>
              <a:t>Third Outline Level</a:t>
            </a:r>
            <a:endParaRPr/>
          </a:p>
          <a:p>
            <a:pPr lvl="3">
              <a:buFont typeface="Arial"/>
              <a:buChar char="–"/>
            </a:pPr>
            <a:r>
              <a:rPr lang="cs-CZ"/>
              <a:t>Fourth Outline Level</a:t>
            </a:r>
            <a:endParaRPr/>
          </a:p>
          <a:p>
            <a:pPr lvl="4">
              <a:buFont typeface="Arial"/>
              <a:buChar char="»"/>
            </a:pPr>
            <a:r>
              <a:rPr lang="cs-CZ"/>
              <a:t>Fifth Outline Level</a:t>
            </a:r>
            <a:endParaRPr/>
          </a:p>
          <a:p>
            <a:pPr lvl="5">
              <a:buFont typeface="Arial"/>
              <a:buChar char="»"/>
            </a:pPr>
            <a:r>
              <a:rPr lang="cs-CZ"/>
              <a:t>Sixth Outline Level</a:t>
            </a:r>
            <a:endParaRPr/>
          </a:p>
          <a:p>
            <a:pPr lvl="6">
              <a:buFont typeface="Arial"/>
              <a:buChar char="»"/>
            </a:pPr>
            <a:r>
              <a:rPr lang="cs-CZ"/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6840" y="6355080"/>
            <a:ext cx="2133720" cy="36828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pPr>
              <a:buFont typeface="Arial"/>
              <a:buChar char="•"/>
            </a:pPr>
            <a:r>
              <a:rPr lang="cs-CZ"/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355080"/>
            <a:ext cx="2895840" cy="36828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pPr>
              <a:buFont typeface="Arial"/>
              <a:buChar char="•"/>
            </a:pP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2720" y="6355080"/>
            <a:ext cx="2133720" cy="36828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pPr>
              <a:buFont typeface="Arial"/>
              <a:buChar char="•"/>
            </a:pPr>
            <a:fld id="{E1419181-E1A1-4141-91B1-C15101A18111}" type="slidenum">
              <a:rPr lang="cs-CZ"/>
              <a:pPr>
                <a:buFont typeface="Arial"/>
                <a:buChar char="•"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Shape 1"/>
          <p:cNvSpPr txBox="1"/>
          <p:nvPr/>
        </p:nvSpPr>
        <p:spPr>
          <a:xfrm>
            <a:off x="3058920" y="4624560"/>
            <a:ext cx="5041800" cy="605160"/>
          </a:xfrm>
          <a:prstGeom prst="rect">
            <a:avLst/>
          </a:prstGeom>
        </p:spPr>
        <p:txBody>
          <a:bodyPr/>
          <a:lstStyle/>
          <a:p>
            <a:r>
              <a:rPr lang="cs-CZ" sz="2800" i="1" dirty="0" smtClean="0">
                <a:solidFill>
                  <a:srgbClr val="FFFFFF"/>
                </a:solidFill>
              </a:rPr>
              <a:t>Zkušenosti se zkouškami profesních kvalifikací</a:t>
            </a:r>
            <a:endParaRPr dirty="0"/>
          </a:p>
        </p:txBody>
      </p:sp>
      <p:sp>
        <p:nvSpPr>
          <p:cNvPr id="38" name="CustomShape 2"/>
          <p:cNvSpPr/>
          <p:nvPr/>
        </p:nvSpPr>
        <p:spPr>
          <a:xfrm>
            <a:off x="3059280" y="4653000"/>
            <a:ext cx="5041800" cy="1871640"/>
          </a:xfrm>
          <a:prstGeom prst="rect">
            <a:avLst/>
          </a:prstGeom>
        </p:spPr>
      </p:sp>
      <p:sp>
        <p:nvSpPr>
          <p:cNvPr id="39" name="CustomShape 3"/>
          <p:cNvSpPr/>
          <p:nvPr/>
        </p:nvSpPr>
        <p:spPr>
          <a:xfrm>
            <a:off x="4788000" y="1332000"/>
            <a:ext cx="4176720" cy="444240"/>
          </a:xfrm>
          <a:prstGeom prst="rect">
            <a:avLst/>
          </a:prstGeom>
        </p:spPr>
        <p:txBody>
          <a:bodyPr lIns="90000" tIns="46800" rIns="90000" bIns="46800"/>
          <a:lstStyle/>
          <a:p>
            <a:r>
              <a:rPr lang="cs-CZ" sz="2300" dirty="0">
                <a:solidFill>
                  <a:schemeClr val="bg2"/>
                </a:solidFill>
              </a:rPr>
              <a:t>A VYŠŠÍ ODBORNÁ ŠKOLA</a:t>
            </a:r>
            <a:endParaRPr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1258920" y="1557360"/>
            <a:ext cx="7788240" cy="4113360"/>
          </a:xfrm>
          <a:prstGeom prst="rect">
            <a:avLst/>
          </a:prstGeom>
        </p:spPr>
      </p:sp>
      <p:sp>
        <p:nvSpPr>
          <p:cNvPr id="48" name="TextShape 2"/>
          <p:cNvSpPr txBox="1"/>
          <p:nvPr/>
        </p:nvSpPr>
        <p:spPr>
          <a:xfrm>
            <a:off x="4267080" y="0"/>
            <a:ext cx="2880000" cy="851400"/>
          </a:xfrm>
          <a:prstGeom prst="rect">
            <a:avLst/>
          </a:prstGeom>
        </p:spPr>
        <p:txBody>
          <a:bodyPr anchor="ctr"/>
          <a:lstStyle/>
          <a:p>
            <a:r>
              <a:rPr lang="cs-CZ" dirty="0" smtClean="0"/>
              <a:t>Počítačové sítě</a:t>
            </a:r>
            <a:endParaRPr dirty="0"/>
          </a:p>
        </p:txBody>
      </p:sp>
      <p:sp>
        <p:nvSpPr>
          <p:cNvPr id="49" name="CustomShape 3"/>
          <p:cNvSpPr/>
          <p:nvPr/>
        </p:nvSpPr>
        <p:spPr>
          <a:xfrm>
            <a:off x="1042920" y="1066680"/>
            <a:ext cx="7788240" cy="5234040"/>
          </a:xfrm>
          <a:prstGeom prst="rect">
            <a:avLst/>
          </a:prstGeom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000" b="1" dirty="0" smtClean="0">
                <a:latin typeface="Calibri"/>
                <a:ea typeface="Arial"/>
              </a:rPr>
              <a:t>Správce počítačových sítí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3000" b="1" dirty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 smtClean="0">
                <a:latin typeface="Calibri"/>
              </a:rPr>
              <a:t>  délka kurzu 210 hodin</a:t>
            </a:r>
            <a:endParaRPr lang="cs-CZ" sz="2400" dirty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 smtClean="0">
                <a:latin typeface="Calibri"/>
              </a:rPr>
              <a:t>  zkráceno na 180 hodin 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víkendy – Pá, So, Ne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 smtClean="0">
                <a:latin typeface="Calibri"/>
              </a:rPr>
              <a:t>  teorie i praxe  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2400" dirty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cs-CZ" sz="2400" dirty="0">
                <a:latin typeface="Calibri"/>
              </a:rPr>
              <a:t>  </a:t>
            </a: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endParaRPr dirty="0"/>
          </a:p>
        </p:txBody>
      </p:sp>
      <p:pic>
        <p:nvPicPr>
          <p:cNvPr id="5" name="Obrázek 4" descr="logoli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5855965"/>
            <a:ext cx="4788024" cy="1002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3266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1258920" y="1557360"/>
            <a:ext cx="7788240" cy="4113360"/>
          </a:xfrm>
          <a:prstGeom prst="rect">
            <a:avLst/>
          </a:prstGeom>
        </p:spPr>
      </p:sp>
      <p:sp>
        <p:nvSpPr>
          <p:cNvPr id="48" name="TextShape 2"/>
          <p:cNvSpPr txBox="1"/>
          <p:nvPr/>
        </p:nvSpPr>
        <p:spPr>
          <a:xfrm>
            <a:off x="4267080" y="0"/>
            <a:ext cx="2880000" cy="851400"/>
          </a:xfrm>
          <a:prstGeom prst="rect">
            <a:avLst/>
          </a:prstGeom>
        </p:spPr>
        <p:txBody>
          <a:bodyPr anchor="ctr"/>
          <a:lstStyle/>
          <a:p>
            <a:r>
              <a:rPr lang="cs-CZ" dirty="0" smtClean="0"/>
              <a:t>Počítačové sítě</a:t>
            </a:r>
            <a:endParaRPr dirty="0"/>
          </a:p>
        </p:txBody>
      </p:sp>
      <p:sp>
        <p:nvSpPr>
          <p:cNvPr id="49" name="CustomShape 3"/>
          <p:cNvSpPr/>
          <p:nvPr/>
        </p:nvSpPr>
        <p:spPr>
          <a:xfrm>
            <a:off x="1042920" y="1066680"/>
            <a:ext cx="7788240" cy="5234040"/>
          </a:xfrm>
          <a:prstGeom prst="rect">
            <a:avLst/>
          </a:prstGeom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000" b="1" dirty="0" smtClean="0">
                <a:latin typeface="Calibri"/>
                <a:ea typeface="Arial"/>
              </a:rPr>
              <a:t>Počítačové sítě - účastníci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3000" b="1" dirty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 smtClean="0">
                <a:latin typeface="Calibri"/>
              </a:rPr>
              <a:t>  Účastníci – 15 osob – vzdělaní v oboru i samouci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4  účastníci – absolventi školy 1 – 6 let po škole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</a:t>
            </a:r>
            <a:r>
              <a:rPr lang="cs-CZ" sz="2400" dirty="0">
                <a:latin typeface="Calibri"/>
              </a:rPr>
              <a:t>9</a:t>
            </a:r>
            <a:r>
              <a:rPr lang="cs-CZ" sz="2400" dirty="0" smtClean="0">
                <a:latin typeface="Calibri"/>
              </a:rPr>
              <a:t> účastníků pracuje v oboru</a:t>
            </a:r>
          </a:p>
          <a:p>
            <a:pPr>
              <a:lnSpc>
                <a:spcPct val="100000"/>
              </a:lnSpc>
            </a:pP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 smtClean="0">
                <a:latin typeface="Calibri"/>
              </a:rPr>
              <a:t>  2 učitelé ze  SŠ a VŠ </a:t>
            </a: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endParaRPr dirty="0"/>
          </a:p>
        </p:txBody>
      </p:sp>
      <p:pic>
        <p:nvPicPr>
          <p:cNvPr id="5" name="Obrázek 4" descr="logoli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5855965"/>
            <a:ext cx="4788024" cy="1002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30772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1258920" y="1557360"/>
            <a:ext cx="7788240" cy="4113360"/>
          </a:xfrm>
          <a:prstGeom prst="rect">
            <a:avLst/>
          </a:prstGeom>
        </p:spPr>
      </p:sp>
      <p:sp>
        <p:nvSpPr>
          <p:cNvPr id="48" name="TextShape 2"/>
          <p:cNvSpPr txBox="1"/>
          <p:nvPr/>
        </p:nvSpPr>
        <p:spPr>
          <a:xfrm>
            <a:off x="4267080" y="0"/>
            <a:ext cx="2880000" cy="851400"/>
          </a:xfrm>
          <a:prstGeom prst="rect">
            <a:avLst/>
          </a:prstGeom>
        </p:spPr>
        <p:txBody>
          <a:bodyPr anchor="ctr"/>
          <a:lstStyle/>
          <a:p>
            <a:r>
              <a:rPr lang="cs-CZ" dirty="0" smtClean="0"/>
              <a:t>Počítačové sítě</a:t>
            </a:r>
            <a:endParaRPr dirty="0"/>
          </a:p>
        </p:txBody>
      </p:sp>
      <p:sp>
        <p:nvSpPr>
          <p:cNvPr id="49" name="CustomShape 3"/>
          <p:cNvSpPr/>
          <p:nvPr/>
        </p:nvSpPr>
        <p:spPr>
          <a:xfrm>
            <a:off x="1042920" y="1066680"/>
            <a:ext cx="7788240" cy="5234040"/>
          </a:xfrm>
          <a:prstGeom prst="rect">
            <a:avLst/>
          </a:prstGeom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000" b="1" dirty="0" smtClean="0">
                <a:latin typeface="Calibri"/>
                <a:ea typeface="Arial"/>
              </a:rPr>
              <a:t>Počítačové sítě – zjištěné skutečnosti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3000" b="1" dirty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 smtClean="0">
                <a:latin typeface="Calibri"/>
              </a:rPr>
              <a:t>  osobám z praxe chybí ucelená teorie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mají velké množství poznatků, které nemají utříděny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jsou odborníci zpravidla jen v oboru, který vykonávají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zpravidla jim utíkají novinky a vývoj technologií jako celku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v oboru, ve kterém pracují jsou na špičce</a:t>
            </a:r>
          </a:p>
          <a:p>
            <a:pPr>
              <a:lnSpc>
                <a:spcPct val="100000"/>
              </a:lnSpc>
            </a:pP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cs-CZ" sz="2400" dirty="0" smtClean="0">
                <a:latin typeface="Calibri"/>
              </a:rPr>
              <a:t>Závěry: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Calibri"/>
              </a:rPr>
              <a:t>jsou žádoucí doplňková školení v různých oborech</a:t>
            </a:r>
            <a:endParaRPr lang="cs-CZ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Calibri"/>
              </a:rPr>
              <a:t>být </a:t>
            </a:r>
            <a:r>
              <a:rPr lang="cs-CZ" sz="2400" dirty="0">
                <a:latin typeface="Calibri"/>
              </a:rPr>
              <a:t>odborníkem na vše je velmi problematické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dirty="0"/>
          </a:p>
        </p:txBody>
      </p:sp>
      <p:pic>
        <p:nvPicPr>
          <p:cNvPr id="5" name="Obrázek 4" descr="logoli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5855965"/>
            <a:ext cx="4788024" cy="1002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61811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1258920" y="1557360"/>
            <a:ext cx="7788240" cy="4113360"/>
          </a:xfrm>
          <a:prstGeom prst="rect">
            <a:avLst/>
          </a:prstGeom>
        </p:spPr>
      </p:sp>
      <p:sp>
        <p:nvSpPr>
          <p:cNvPr id="48" name="TextShape 2"/>
          <p:cNvSpPr txBox="1"/>
          <p:nvPr/>
        </p:nvSpPr>
        <p:spPr>
          <a:xfrm>
            <a:off x="4267080" y="0"/>
            <a:ext cx="2880000" cy="851400"/>
          </a:xfrm>
          <a:prstGeom prst="rect">
            <a:avLst/>
          </a:prstGeom>
        </p:spPr>
        <p:txBody>
          <a:bodyPr anchor="ctr"/>
          <a:lstStyle/>
          <a:p>
            <a:r>
              <a:rPr lang="cs-CZ" dirty="0" smtClean="0"/>
              <a:t>Počítačové sítě</a:t>
            </a:r>
            <a:endParaRPr dirty="0"/>
          </a:p>
        </p:txBody>
      </p:sp>
      <p:sp>
        <p:nvSpPr>
          <p:cNvPr id="49" name="CustomShape 3"/>
          <p:cNvSpPr/>
          <p:nvPr/>
        </p:nvSpPr>
        <p:spPr>
          <a:xfrm>
            <a:off x="1042920" y="1066680"/>
            <a:ext cx="7788240" cy="5234040"/>
          </a:xfrm>
          <a:prstGeom prst="rect">
            <a:avLst/>
          </a:prstGeom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000" b="1" dirty="0" smtClean="0">
                <a:latin typeface="Calibri"/>
                <a:ea typeface="Arial"/>
              </a:rPr>
              <a:t>Počítačové sítě – zkoušky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3000" b="1" dirty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 smtClean="0">
                <a:latin typeface="Calibri"/>
              </a:rPr>
              <a:t>  zkoušky mají předepsány počty otázek. Úspěšné složení vyžaduje 50-ti procentní úspěšnost v každém bodu odborné způsobilosti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předepsány jsou zpravidla 3 otázky (prakticky musí tedy uchazeč mít úspěšnost 67</a:t>
            </a:r>
            <a:r>
              <a:rPr lang="en-US" sz="2400" dirty="0" smtClean="0">
                <a:latin typeface="Calibri"/>
              </a:rPr>
              <a:t>%</a:t>
            </a:r>
            <a:r>
              <a:rPr lang="cs-CZ" sz="2400" dirty="0" smtClean="0">
                <a:latin typeface="Calibri"/>
              </a:rPr>
              <a:t>)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úspěch je dán úspěchem ve všech bodech odborných způsobilostí</a:t>
            </a:r>
            <a:r>
              <a:rPr lang="en-US" sz="2400" dirty="0" smtClean="0">
                <a:latin typeface="Calibri"/>
              </a:rPr>
              <a:t> =&gt; </a:t>
            </a:r>
            <a:r>
              <a:rPr lang="en-US" sz="2400" dirty="0" err="1" smtClean="0">
                <a:latin typeface="Calibri"/>
              </a:rPr>
              <a:t>velk</a:t>
            </a:r>
            <a:r>
              <a:rPr lang="cs-CZ" sz="2400" dirty="0" smtClean="0">
                <a:latin typeface="Calibri"/>
              </a:rPr>
              <a:t>á obtížnost složení zkoušek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v kurzu se 7 osob </a:t>
            </a:r>
            <a:r>
              <a:rPr lang="cs-CZ" sz="2400" dirty="0" err="1" smtClean="0">
                <a:latin typeface="Calibri"/>
              </a:rPr>
              <a:t>zůčastnilo</a:t>
            </a:r>
            <a:r>
              <a:rPr lang="cs-CZ" sz="2400" dirty="0" smtClean="0">
                <a:latin typeface="Calibri"/>
              </a:rPr>
              <a:t> zkoušek 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6 osob je dokončilo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3 </a:t>
            </a:r>
            <a:r>
              <a:rPr lang="cs-CZ" sz="2400" smtClean="0">
                <a:latin typeface="Calibri"/>
              </a:rPr>
              <a:t>osoby úspěšně</a:t>
            </a:r>
            <a:endParaRPr lang="cs-CZ" sz="2400" dirty="0" smtClean="0">
              <a:latin typeface="Calibri"/>
            </a:endParaRPr>
          </a:p>
        </p:txBody>
      </p:sp>
      <p:pic>
        <p:nvPicPr>
          <p:cNvPr id="5" name="Obrázek 4" descr="logoli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5855965"/>
            <a:ext cx="4788024" cy="1002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065205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1258920" y="1557360"/>
            <a:ext cx="7788240" cy="4113360"/>
          </a:xfrm>
          <a:prstGeom prst="rect">
            <a:avLst/>
          </a:prstGeom>
        </p:spPr>
      </p:sp>
      <p:sp>
        <p:nvSpPr>
          <p:cNvPr id="48" name="TextShape 2"/>
          <p:cNvSpPr txBox="1"/>
          <p:nvPr/>
        </p:nvSpPr>
        <p:spPr>
          <a:xfrm>
            <a:off x="4267080" y="0"/>
            <a:ext cx="2880000" cy="851400"/>
          </a:xfrm>
          <a:prstGeom prst="rect">
            <a:avLst/>
          </a:prstGeom>
        </p:spPr>
        <p:txBody>
          <a:bodyPr anchor="ctr"/>
          <a:lstStyle/>
          <a:p>
            <a:r>
              <a:rPr lang="cs-CZ" dirty="0" smtClean="0"/>
              <a:t>Počítačové sítě</a:t>
            </a:r>
            <a:endParaRPr dirty="0"/>
          </a:p>
        </p:txBody>
      </p:sp>
      <p:sp>
        <p:nvSpPr>
          <p:cNvPr id="49" name="CustomShape 3"/>
          <p:cNvSpPr/>
          <p:nvPr/>
        </p:nvSpPr>
        <p:spPr>
          <a:xfrm>
            <a:off x="1042920" y="1066680"/>
            <a:ext cx="7788240" cy="5234040"/>
          </a:xfrm>
          <a:prstGeom prst="rect">
            <a:avLst/>
          </a:prstGeom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000" b="1" dirty="0" smtClean="0">
                <a:latin typeface="Calibri"/>
                <a:ea typeface="Arial"/>
              </a:rPr>
              <a:t>Profesní kvalifikace – význam pro školu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3000" b="1" dirty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 smtClean="0">
                <a:latin typeface="Calibri"/>
              </a:rPr>
              <a:t>  požadavky na vzdělání z odborné praxe (firem)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zařazení témat z PK do ŠVP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porovnání „odbornosti“ PK a profilové maturitní zkoušky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 smtClean="0">
                <a:latin typeface="Calibri"/>
              </a:rPr>
              <a:t>  pro žáky zisk dalších dokladů o kvalifikaci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vzdělávání učitelů jako autorizovaných zástupců</a:t>
            </a:r>
          </a:p>
          <a:p>
            <a:pPr marL="271463" indent="-271463">
              <a:lnSpc>
                <a:spcPct val="100000"/>
              </a:lnSpc>
              <a:buFont typeface="Arial"/>
              <a:buChar char="•"/>
            </a:pPr>
            <a:r>
              <a:rPr lang="cs-CZ" sz="2400" dirty="0" smtClean="0">
                <a:latin typeface="Calibri"/>
              </a:rPr>
              <a:t>příprava testových otázek – jejich validace – zkvalitnění výukového procesu</a:t>
            </a:r>
          </a:p>
          <a:p>
            <a:pPr marL="271463" indent="-271463">
              <a:lnSpc>
                <a:spcPct val="100000"/>
              </a:lnSpc>
              <a:buFont typeface="Arial"/>
              <a:buChar char="•"/>
            </a:pPr>
            <a:r>
              <a:rPr lang="cs-CZ" sz="2400" dirty="0" smtClean="0">
                <a:latin typeface="Calibri"/>
              </a:rPr>
              <a:t>nutnost generovat testy a rychle je bezchybně zpracovat nás vedla k vytvoření automatizovaného systému zpracování testů</a:t>
            </a:r>
          </a:p>
          <a:p>
            <a:pPr>
              <a:lnSpc>
                <a:spcPct val="100000"/>
              </a:lnSpc>
            </a:pP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2400" dirty="0" smtClean="0">
              <a:latin typeface="Calibri"/>
            </a:endParaRPr>
          </a:p>
        </p:txBody>
      </p:sp>
      <p:pic>
        <p:nvPicPr>
          <p:cNvPr id="5" name="Obrázek 4" descr="logoli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5855965"/>
            <a:ext cx="4788024" cy="1002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775081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1258920" y="1557360"/>
            <a:ext cx="7788240" cy="4113360"/>
          </a:xfrm>
          <a:prstGeom prst="rect">
            <a:avLst/>
          </a:prstGeom>
        </p:spPr>
      </p:sp>
      <p:sp>
        <p:nvSpPr>
          <p:cNvPr id="48" name="TextShape 2"/>
          <p:cNvSpPr txBox="1"/>
          <p:nvPr/>
        </p:nvSpPr>
        <p:spPr>
          <a:xfrm>
            <a:off x="4267080" y="0"/>
            <a:ext cx="2880000" cy="851400"/>
          </a:xfrm>
          <a:prstGeom prst="rect">
            <a:avLst/>
          </a:prstGeom>
        </p:spPr>
        <p:txBody>
          <a:bodyPr anchor="ctr"/>
          <a:lstStyle/>
          <a:p>
            <a:r>
              <a:rPr lang="cs-CZ" dirty="0" smtClean="0"/>
              <a:t>Počítačové sítě</a:t>
            </a:r>
            <a:endParaRPr dirty="0"/>
          </a:p>
        </p:txBody>
      </p:sp>
      <p:sp>
        <p:nvSpPr>
          <p:cNvPr id="49" name="CustomShape 3"/>
          <p:cNvSpPr/>
          <p:nvPr/>
        </p:nvSpPr>
        <p:spPr>
          <a:xfrm>
            <a:off x="1042920" y="1066680"/>
            <a:ext cx="7788240" cy="5234040"/>
          </a:xfrm>
          <a:prstGeom prst="rect">
            <a:avLst/>
          </a:prstGeom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000" b="1" dirty="0" smtClean="0">
                <a:latin typeface="Calibri"/>
                <a:ea typeface="Arial"/>
              </a:rPr>
              <a:t>Profesní kvalifikace – jaké mají minusy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3000" b="1" dirty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 smtClean="0">
                <a:latin typeface="Calibri"/>
              </a:rPr>
              <a:t>  </a:t>
            </a:r>
            <a:r>
              <a:rPr lang="cs-CZ" sz="2400" dirty="0">
                <a:latin typeface="Calibri"/>
              </a:rPr>
              <a:t>o</a:t>
            </a:r>
            <a:r>
              <a:rPr lang="cs-CZ" sz="2400" dirty="0" smtClean="0">
                <a:latin typeface="Calibri"/>
              </a:rPr>
              <a:t>bsah neodpovídá praxi a je třeba změn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změny jsou pomalé – min 2 roky na schválení</a:t>
            </a:r>
          </a:p>
          <a:p>
            <a:pPr marL="271463" indent="-271463">
              <a:lnSpc>
                <a:spcPct val="100000"/>
              </a:lnSpc>
              <a:buFont typeface="Arial"/>
              <a:buChar char="•"/>
            </a:pPr>
            <a:r>
              <a:rPr lang="cs-CZ" sz="2400" dirty="0" smtClean="0">
                <a:latin typeface="Calibri"/>
              </a:rPr>
              <a:t>zkoušky jsou obtížné – jedna neznalost v odborné způsobilosti znamená neúspěch u zkoušky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výsledný výrok by měl mít určitou volnost pro komisi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nemožnost opakovat zkoušku jen z odborné způsobilosti</a:t>
            </a:r>
          </a:p>
          <a:p>
            <a:pPr marL="271463" indent="-271463">
              <a:lnSpc>
                <a:spcPct val="100000"/>
              </a:lnSpc>
              <a:buFont typeface="Arial"/>
              <a:buChar char="•"/>
            </a:pPr>
            <a:r>
              <a:rPr lang="cs-CZ" sz="2400" dirty="0" smtClean="0">
                <a:latin typeface="Calibri"/>
              </a:rPr>
              <a:t>nemožnost prostřednictvím ISKA uznat složené části odborných způsobilostí (případně jejich části)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ovládání ISKA – návaznost na registry - problematické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2400" dirty="0" smtClean="0">
              <a:latin typeface="Calibri"/>
            </a:endParaRPr>
          </a:p>
        </p:txBody>
      </p:sp>
      <p:pic>
        <p:nvPicPr>
          <p:cNvPr id="5" name="Obrázek 4" descr="logoli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5855965"/>
            <a:ext cx="4788024" cy="1002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76268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CustomShape 1"/>
          <p:cNvSpPr/>
          <p:nvPr/>
        </p:nvSpPr>
        <p:spPr>
          <a:xfrm>
            <a:off x="1258920" y="1557360"/>
            <a:ext cx="7788240" cy="4113360"/>
          </a:xfrm>
          <a:prstGeom prst="rect">
            <a:avLst/>
          </a:prstGeom>
        </p:spPr>
      </p:sp>
      <p:sp>
        <p:nvSpPr>
          <p:cNvPr id="155" name="TextShape 2"/>
          <p:cNvSpPr txBox="1"/>
          <p:nvPr/>
        </p:nvSpPr>
        <p:spPr>
          <a:xfrm>
            <a:off x="4356000" y="-14400"/>
            <a:ext cx="2880000" cy="851400"/>
          </a:xfrm>
          <a:prstGeom prst="rect">
            <a:avLst/>
          </a:prstGeom>
        </p:spPr>
        <p:txBody>
          <a:bodyPr anchor="ctr"/>
          <a:lstStyle/>
          <a:p>
            <a:r>
              <a:rPr lang="cs-CZ" sz="2400" dirty="0"/>
              <a:t>END</a:t>
            </a:r>
            <a:endParaRPr dirty="0"/>
          </a:p>
        </p:txBody>
      </p:sp>
      <p:sp>
        <p:nvSpPr>
          <p:cNvPr id="156" name="CustomShape 3"/>
          <p:cNvSpPr/>
          <p:nvPr/>
        </p:nvSpPr>
        <p:spPr>
          <a:xfrm>
            <a:off x="1752480" y="1905120"/>
            <a:ext cx="4800600" cy="1668240"/>
          </a:xfrm>
          <a:prstGeom prst="rect">
            <a:avLst/>
          </a:prstGeom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</a:pPr>
            <a:r>
              <a:rPr lang="cs-CZ" sz="2800" dirty="0">
                <a:latin typeface="Calibri"/>
                <a:ea typeface="Arial"/>
              </a:rPr>
              <a:t>Děkuji za pozornost</a:t>
            </a:r>
            <a:endParaRPr dirty="0"/>
          </a:p>
          <a:p>
            <a:pPr algn="ctr">
              <a:lnSpc>
                <a:spcPct val="100000"/>
              </a:lnSpc>
              <a:buFont typeface="Arial"/>
              <a:buChar char="•"/>
            </a:pPr>
            <a:endParaRPr dirty="0"/>
          </a:p>
          <a:p>
            <a:pPr algn="ctr">
              <a:lnSpc>
                <a:spcPct val="100000"/>
              </a:lnSpc>
            </a:pPr>
            <a:r>
              <a:rPr lang="cs-CZ" sz="2000" b="1" dirty="0" smtClean="0">
                <a:latin typeface="Calibri"/>
                <a:ea typeface="Arial"/>
              </a:rPr>
              <a:t>Ing. Jan </a:t>
            </a:r>
            <a:r>
              <a:rPr lang="cs-CZ" sz="2000" b="1" dirty="0">
                <a:latin typeface="Calibri"/>
                <a:ea typeface="Arial"/>
              </a:rPr>
              <a:t>Lang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cs-CZ" sz="1400" dirty="0">
                <a:latin typeface="Calibri"/>
                <a:ea typeface="Arial"/>
              </a:rPr>
              <a:t>lang@</a:t>
            </a:r>
            <a:r>
              <a:rPr lang="cs-CZ" sz="1400" dirty="0" err="1">
                <a:latin typeface="Calibri"/>
                <a:ea typeface="Arial"/>
              </a:rPr>
              <a:t>ssakhk.cz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1258920" y="1557360"/>
            <a:ext cx="7788240" cy="4113360"/>
          </a:xfrm>
          <a:prstGeom prst="rect">
            <a:avLst/>
          </a:prstGeom>
        </p:spPr>
      </p:sp>
      <p:sp>
        <p:nvSpPr>
          <p:cNvPr id="41" name="TextShape 2"/>
          <p:cNvSpPr txBox="1"/>
          <p:nvPr/>
        </p:nvSpPr>
        <p:spPr>
          <a:xfrm>
            <a:off x="4356000" y="-14400"/>
            <a:ext cx="2880000" cy="851400"/>
          </a:xfrm>
          <a:prstGeom prst="rect">
            <a:avLst/>
          </a:prstGeom>
        </p:spPr>
        <p:txBody>
          <a:bodyPr anchor="ctr"/>
          <a:lstStyle/>
          <a:p>
            <a:r>
              <a:rPr lang="cs-CZ" sz="2400" dirty="0" smtClean="0"/>
              <a:t>PK na naší škole</a:t>
            </a:r>
            <a:endParaRPr dirty="0"/>
          </a:p>
        </p:txBody>
      </p:sp>
      <p:sp>
        <p:nvSpPr>
          <p:cNvPr id="42" name="CustomShape 3"/>
          <p:cNvSpPr/>
          <p:nvPr/>
        </p:nvSpPr>
        <p:spPr>
          <a:xfrm>
            <a:off x="1042920" y="1700280"/>
            <a:ext cx="7788240" cy="4600440"/>
          </a:xfrm>
          <a:prstGeom prst="rect">
            <a:avLst/>
          </a:prstGeom>
        </p:spPr>
        <p:txBody>
          <a:bodyPr lIns="90000" tIns="46800" rIns="90000" bIns="46800"/>
          <a:lstStyle/>
          <a:p>
            <a:pPr>
              <a:lnSpc>
                <a:spcPct val="80000"/>
              </a:lnSpc>
            </a:pPr>
            <a:r>
              <a:rPr lang="cs-CZ" sz="2800" b="1" dirty="0" smtClean="0">
                <a:latin typeface="Calibri"/>
              </a:rPr>
              <a:t>Profesní kvalifikace – autorizace  </a:t>
            </a:r>
          </a:p>
          <a:p>
            <a:pPr>
              <a:lnSpc>
                <a:spcPct val="80000"/>
              </a:lnSpc>
              <a:buFont typeface="Arial"/>
              <a:buChar char="•"/>
            </a:pPr>
            <a:endParaRPr lang="cs-CZ" sz="2800" dirty="0">
              <a:latin typeface="Calibri"/>
            </a:endParaRPr>
          </a:p>
          <a:p>
            <a:pPr>
              <a:lnSpc>
                <a:spcPct val="80000"/>
              </a:lnSpc>
              <a:buFont typeface="Arial"/>
              <a:buChar char="•"/>
            </a:pPr>
            <a:r>
              <a:rPr lang="cs-CZ" sz="2800" dirty="0" smtClean="0">
                <a:latin typeface="Calibri"/>
              </a:rPr>
              <a:t>   18-001-M Správce počítačů pro malou a střední firmu</a:t>
            </a:r>
          </a:p>
          <a:p>
            <a:pPr>
              <a:lnSpc>
                <a:spcPct val="80000"/>
              </a:lnSpc>
            </a:pPr>
            <a:endParaRPr lang="cs-CZ" sz="2800" dirty="0" smtClean="0">
              <a:latin typeface="Calibri"/>
            </a:endParaRPr>
          </a:p>
          <a:p>
            <a:pPr>
              <a:lnSpc>
                <a:spcPct val="80000"/>
              </a:lnSpc>
              <a:buFont typeface="Arial"/>
              <a:buChar char="•"/>
            </a:pPr>
            <a:r>
              <a:rPr lang="cs-CZ" sz="2800" dirty="0">
                <a:latin typeface="Calibri"/>
              </a:rPr>
              <a:t> </a:t>
            </a:r>
            <a:r>
              <a:rPr lang="cs-CZ" sz="2800" dirty="0" smtClean="0">
                <a:latin typeface="Calibri"/>
              </a:rPr>
              <a:t> 26-014-H Elektromontér </a:t>
            </a:r>
            <a:r>
              <a:rPr lang="cs-CZ" sz="2800" dirty="0" err="1" smtClean="0">
                <a:latin typeface="Calibri"/>
              </a:rPr>
              <a:t>fotovoltaických</a:t>
            </a:r>
            <a:r>
              <a:rPr lang="cs-CZ" sz="2800" dirty="0" smtClean="0">
                <a:latin typeface="Calibri"/>
              </a:rPr>
              <a:t> systémů (UNIV3)</a:t>
            </a:r>
          </a:p>
          <a:p>
            <a:pPr>
              <a:lnSpc>
                <a:spcPct val="80000"/>
              </a:lnSpc>
            </a:pPr>
            <a:endParaRPr lang="cs-CZ" sz="2800" dirty="0" smtClean="0">
              <a:latin typeface="Calibri"/>
            </a:endParaRPr>
          </a:p>
          <a:p>
            <a:pPr>
              <a:lnSpc>
                <a:spcPct val="80000"/>
              </a:lnSpc>
              <a:buFont typeface="Arial"/>
              <a:buChar char="•"/>
            </a:pPr>
            <a:r>
              <a:rPr lang="cs-CZ" sz="2800" dirty="0">
                <a:latin typeface="Calibri"/>
              </a:rPr>
              <a:t> </a:t>
            </a:r>
            <a:r>
              <a:rPr lang="cs-CZ" sz="2800" dirty="0" smtClean="0">
                <a:latin typeface="Calibri"/>
              </a:rPr>
              <a:t> </a:t>
            </a:r>
            <a:r>
              <a:rPr lang="cs-CZ" sz="2800" dirty="0" smtClean="0">
                <a:latin typeface="Calibri"/>
              </a:rPr>
              <a:t>26</a:t>
            </a:r>
            <a:r>
              <a:rPr lang="cs-CZ" sz="2800" dirty="0" smtClean="0">
                <a:latin typeface="Calibri"/>
              </a:rPr>
              <a:t>-002-M </a:t>
            </a:r>
            <a:r>
              <a:rPr lang="cs-CZ" sz="2800" dirty="0" smtClean="0">
                <a:latin typeface="Calibri"/>
              </a:rPr>
              <a:t>Správce sítí pro malou a střední firmu (UNIV3) - připraveno na autorizaci</a:t>
            </a:r>
          </a:p>
          <a:p>
            <a:pPr>
              <a:lnSpc>
                <a:spcPct val="80000"/>
              </a:lnSpc>
            </a:pPr>
            <a:endParaRPr sz="2800" dirty="0"/>
          </a:p>
          <a:p>
            <a:pPr>
              <a:lnSpc>
                <a:spcPct val="80000"/>
              </a:lnSpc>
              <a:buFont typeface="Arial"/>
              <a:buChar char="•"/>
            </a:pPr>
            <a:endParaRPr dirty="0"/>
          </a:p>
          <a:p>
            <a:pPr>
              <a:lnSpc>
                <a:spcPct val="80000"/>
              </a:lnSpc>
              <a:buFont typeface="Arial"/>
              <a:buChar char="•"/>
            </a:pPr>
            <a:endParaRPr dirty="0"/>
          </a:p>
          <a:p>
            <a:pPr>
              <a:lnSpc>
                <a:spcPct val="80000"/>
              </a:lnSpc>
              <a:buFont typeface="Arial"/>
              <a:buChar char="•"/>
            </a:pPr>
            <a:endParaRPr dirty="0"/>
          </a:p>
          <a:p>
            <a:pPr>
              <a:lnSpc>
                <a:spcPct val="80000"/>
              </a:lnSpc>
              <a:buFont typeface="Arial"/>
              <a:buChar char="•"/>
            </a:pPr>
            <a:endParaRPr dirty="0"/>
          </a:p>
        </p:txBody>
      </p:sp>
      <p:pic>
        <p:nvPicPr>
          <p:cNvPr id="5" name="Obrázek 4" descr="logoli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5855965"/>
            <a:ext cx="4788024" cy="100203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1258920" y="1557360"/>
            <a:ext cx="7788240" cy="4113360"/>
          </a:xfrm>
          <a:prstGeom prst="rect">
            <a:avLst/>
          </a:prstGeom>
        </p:spPr>
      </p:sp>
      <p:sp>
        <p:nvSpPr>
          <p:cNvPr id="45" name="TextShape 2"/>
          <p:cNvSpPr txBox="1"/>
          <p:nvPr/>
        </p:nvSpPr>
        <p:spPr>
          <a:xfrm>
            <a:off x="4267080" y="0"/>
            <a:ext cx="2880000" cy="851400"/>
          </a:xfrm>
          <a:prstGeom prst="rect">
            <a:avLst/>
          </a:prstGeom>
        </p:spPr>
        <p:txBody>
          <a:bodyPr anchor="ctr"/>
          <a:lstStyle/>
          <a:p>
            <a:r>
              <a:rPr lang="cs-CZ" sz="2400" dirty="0" smtClean="0"/>
              <a:t>UNIV3</a:t>
            </a:r>
            <a:endParaRPr dirty="0"/>
          </a:p>
        </p:txBody>
      </p:sp>
      <p:sp>
        <p:nvSpPr>
          <p:cNvPr id="46" name="CustomShape 3"/>
          <p:cNvSpPr/>
          <p:nvPr/>
        </p:nvSpPr>
        <p:spPr>
          <a:xfrm>
            <a:off x="971600" y="1124744"/>
            <a:ext cx="7788240" cy="4887944"/>
          </a:xfrm>
          <a:prstGeom prst="rect">
            <a:avLst/>
          </a:prstGeom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000" b="1" dirty="0" smtClean="0">
                <a:latin typeface="Calibri"/>
                <a:ea typeface="Arial"/>
              </a:rPr>
              <a:t>UNIV3 ověřování PK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3000" b="1" dirty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000" dirty="0" smtClean="0">
                <a:latin typeface="Calibri"/>
              </a:rPr>
              <a:t>  Diagnostický modul – ověření schopností účastníka kurzu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3000" dirty="0" smtClean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000" dirty="0" smtClean="0">
                <a:latin typeface="Calibri"/>
              </a:rPr>
              <a:t>  Kurz k získání znalostí a dovedností</a:t>
            </a:r>
          </a:p>
          <a:p>
            <a:pPr>
              <a:lnSpc>
                <a:spcPct val="100000"/>
              </a:lnSpc>
            </a:pPr>
            <a:r>
              <a:rPr lang="cs-CZ" sz="3000" dirty="0" smtClean="0">
                <a:latin typeface="Calibri"/>
              </a:rPr>
              <a:t>   (Osnovy kurzu tvořila jiná škola)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3000" dirty="0" smtClean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000" dirty="0" smtClean="0">
                <a:latin typeface="Calibri"/>
              </a:rPr>
              <a:t>  Ověření formou korespondující s PK</a:t>
            </a:r>
          </a:p>
          <a:p>
            <a:pPr>
              <a:lnSpc>
                <a:spcPct val="100000"/>
              </a:lnSpc>
            </a:pPr>
            <a:r>
              <a:rPr lang="cs-CZ" sz="3000" dirty="0" smtClean="0">
                <a:latin typeface="Calibri"/>
              </a:rPr>
              <a:t>   (maximální snaha o podobnost zkoušek PK)</a:t>
            </a:r>
            <a:endParaRPr dirty="0"/>
          </a:p>
        </p:txBody>
      </p:sp>
      <p:pic>
        <p:nvPicPr>
          <p:cNvPr id="5" name="Obrázek 4" descr="logoli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5855965"/>
            <a:ext cx="4788024" cy="100203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1258920" y="1557360"/>
            <a:ext cx="7788240" cy="4113360"/>
          </a:xfrm>
          <a:prstGeom prst="rect">
            <a:avLst/>
          </a:prstGeom>
        </p:spPr>
      </p:sp>
      <p:sp>
        <p:nvSpPr>
          <p:cNvPr id="48" name="TextShape 2"/>
          <p:cNvSpPr txBox="1"/>
          <p:nvPr/>
        </p:nvSpPr>
        <p:spPr>
          <a:xfrm>
            <a:off x="4267080" y="0"/>
            <a:ext cx="2880000" cy="851400"/>
          </a:xfrm>
          <a:prstGeom prst="rect">
            <a:avLst/>
          </a:prstGeom>
        </p:spPr>
        <p:txBody>
          <a:bodyPr anchor="ctr"/>
          <a:lstStyle/>
          <a:p>
            <a:r>
              <a:rPr lang="cs-CZ" sz="2400" dirty="0" err="1" smtClean="0"/>
              <a:t>Fotovoltaika</a:t>
            </a:r>
            <a:endParaRPr dirty="0"/>
          </a:p>
        </p:txBody>
      </p:sp>
      <p:sp>
        <p:nvSpPr>
          <p:cNvPr id="49" name="CustomShape 3"/>
          <p:cNvSpPr/>
          <p:nvPr/>
        </p:nvSpPr>
        <p:spPr>
          <a:xfrm>
            <a:off x="1042920" y="1066680"/>
            <a:ext cx="7788240" cy="5234040"/>
          </a:xfrm>
          <a:prstGeom prst="rect">
            <a:avLst/>
          </a:prstGeom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000" b="1" dirty="0" err="1" smtClean="0">
                <a:latin typeface="Calibri"/>
                <a:ea typeface="Arial"/>
              </a:rPr>
              <a:t>Fotovoltaika</a:t>
            </a:r>
            <a:r>
              <a:rPr lang="cs-CZ" sz="3000" b="1" dirty="0" smtClean="0">
                <a:latin typeface="Calibri"/>
                <a:ea typeface="Arial"/>
              </a:rPr>
              <a:t> - účastníci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3000" b="1" dirty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 smtClean="0">
                <a:latin typeface="Calibri"/>
              </a:rPr>
              <a:t>  Účastníci 15 osob – od vyučených v jiném oboru až po inženýry v oboru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3  účastníci – firmy z oboru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3 účastníci provozují FVE On-</a:t>
            </a:r>
            <a:r>
              <a:rPr lang="cs-CZ" sz="2400" dirty="0" err="1" smtClean="0">
                <a:latin typeface="Calibri"/>
              </a:rPr>
              <a:t>grid</a:t>
            </a:r>
            <a:r>
              <a:rPr lang="cs-CZ" sz="2400" dirty="0" smtClean="0">
                <a:latin typeface="Calibri"/>
              </a:rPr>
              <a:t> (dotace od státu)</a:t>
            </a:r>
          </a:p>
          <a:p>
            <a:pPr>
              <a:lnSpc>
                <a:spcPct val="100000"/>
              </a:lnSpc>
            </a:pP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8 účastníků provozuje FVE </a:t>
            </a:r>
            <a:r>
              <a:rPr lang="cs-CZ" sz="2400" dirty="0" err="1" smtClean="0">
                <a:latin typeface="Calibri"/>
              </a:rPr>
              <a:t>Off-grid</a:t>
            </a:r>
            <a:r>
              <a:rPr lang="cs-CZ" sz="2400" dirty="0" smtClean="0">
                <a:latin typeface="Calibri"/>
              </a:rPr>
              <a:t> (bez dotací)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2400" dirty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 smtClean="0">
                <a:latin typeface="Calibri"/>
              </a:rPr>
              <a:t>  jeden účastník nemá žádné zkušenosti ani vzdělání elektro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endParaRPr dirty="0"/>
          </a:p>
        </p:txBody>
      </p:sp>
      <p:pic>
        <p:nvPicPr>
          <p:cNvPr id="5" name="Obrázek 4" descr="logoli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5855965"/>
            <a:ext cx="4788024" cy="100203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1258920" y="1557360"/>
            <a:ext cx="7788240" cy="4113360"/>
          </a:xfrm>
          <a:prstGeom prst="rect">
            <a:avLst/>
          </a:prstGeom>
        </p:spPr>
      </p:sp>
      <p:sp>
        <p:nvSpPr>
          <p:cNvPr id="48" name="TextShape 2"/>
          <p:cNvSpPr txBox="1"/>
          <p:nvPr/>
        </p:nvSpPr>
        <p:spPr>
          <a:xfrm>
            <a:off x="4267080" y="0"/>
            <a:ext cx="2880000" cy="851400"/>
          </a:xfrm>
          <a:prstGeom prst="rect">
            <a:avLst/>
          </a:prstGeom>
        </p:spPr>
        <p:txBody>
          <a:bodyPr anchor="ctr"/>
          <a:lstStyle/>
          <a:p>
            <a:r>
              <a:rPr lang="cs-CZ" sz="2400" dirty="0" err="1" smtClean="0"/>
              <a:t>Fotovoltaika</a:t>
            </a:r>
            <a:endParaRPr dirty="0"/>
          </a:p>
        </p:txBody>
      </p:sp>
      <p:sp>
        <p:nvSpPr>
          <p:cNvPr id="49" name="CustomShape 3"/>
          <p:cNvSpPr/>
          <p:nvPr/>
        </p:nvSpPr>
        <p:spPr>
          <a:xfrm>
            <a:off x="1042920" y="1066680"/>
            <a:ext cx="7788240" cy="5234040"/>
          </a:xfrm>
          <a:prstGeom prst="rect">
            <a:avLst/>
          </a:prstGeom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000" b="1" dirty="0" err="1" smtClean="0">
                <a:latin typeface="Calibri"/>
                <a:ea typeface="Arial"/>
              </a:rPr>
              <a:t>Fotovoltaika</a:t>
            </a:r>
            <a:r>
              <a:rPr lang="cs-CZ" sz="3000" b="1" dirty="0" smtClean="0">
                <a:latin typeface="Calibri"/>
                <a:ea typeface="Arial"/>
              </a:rPr>
              <a:t> – předchozí vzdělání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3000" b="1" dirty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 smtClean="0">
                <a:latin typeface="Calibri"/>
              </a:rPr>
              <a:t>  9 osob má vzdělání v oboru elektro někteří i vysokoškolské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7 účastníků nemá vzdělání a absolvuje celý kurz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cs-CZ" sz="2400" dirty="0">
                <a:latin typeface="Calibri"/>
              </a:rPr>
              <a:t>  </a:t>
            </a: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endParaRPr dirty="0"/>
          </a:p>
        </p:txBody>
      </p:sp>
      <p:pic>
        <p:nvPicPr>
          <p:cNvPr id="5" name="Obrázek 4" descr="logoli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5855965"/>
            <a:ext cx="4788024" cy="1002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8786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1258920" y="1557360"/>
            <a:ext cx="7788240" cy="4113360"/>
          </a:xfrm>
          <a:prstGeom prst="rect">
            <a:avLst/>
          </a:prstGeom>
        </p:spPr>
      </p:sp>
      <p:sp>
        <p:nvSpPr>
          <p:cNvPr id="48" name="TextShape 2"/>
          <p:cNvSpPr txBox="1"/>
          <p:nvPr/>
        </p:nvSpPr>
        <p:spPr>
          <a:xfrm>
            <a:off x="4267080" y="0"/>
            <a:ext cx="2880000" cy="851400"/>
          </a:xfrm>
          <a:prstGeom prst="rect">
            <a:avLst/>
          </a:prstGeom>
        </p:spPr>
        <p:txBody>
          <a:bodyPr anchor="ctr"/>
          <a:lstStyle/>
          <a:p>
            <a:r>
              <a:rPr lang="cs-CZ" sz="2400" dirty="0" err="1" smtClean="0"/>
              <a:t>Fotovoltaika</a:t>
            </a:r>
            <a:endParaRPr dirty="0"/>
          </a:p>
        </p:txBody>
      </p:sp>
      <p:sp>
        <p:nvSpPr>
          <p:cNvPr id="49" name="CustomShape 3"/>
          <p:cNvSpPr/>
          <p:nvPr/>
        </p:nvSpPr>
        <p:spPr>
          <a:xfrm>
            <a:off x="1042920" y="1066680"/>
            <a:ext cx="7788240" cy="5234040"/>
          </a:xfrm>
          <a:prstGeom prst="rect">
            <a:avLst/>
          </a:prstGeom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000" b="1" dirty="0" err="1" smtClean="0">
                <a:latin typeface="Calibri"/>
                <a:ea typeface="Arial"/>
              </a:rPr>
              <a:t>Fotovoltaika</a:t>
            </a:r>
            <a:r>
              <a:rPr lang="cs-CZ" sz="3000" b="1" dirty="0" smtClean="0">
                <a:latin typeface="Calibri"/>
                <a:ea typeface="Arial"/>
              </a:rPr>
              <a:t> – koncepce kurzu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3000" b="1" dirty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 smtClean="0">
                <a:latin typeface="Calibri"/>
              </a:rPr>
              <a:t>  původní délka kurzu 100 hodin</a:t>
            </a:r>
            <a:endParaRPr lang="cs-CZ" sz="2400" dirty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 smtClean="0">
                <a:latin typeface="Calibri"/>
              </a:rPr>
              <a:t>  zkráceno na 75 hodin 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3 víkendy – Pá, So, Ne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 smtClean="0">
                <a:latin typeface="Calibri"/>
              </a:rPr>
              <a:t>  rozděleno na: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sz="2400" dirty="0" smtClean="0">
                <a:latin typeface="Calibri"/>
              </a:rPr>
              <a:t> 1. část pro účastníky, kteří nemají vzdělání elektro (teorie i praxe elektro)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sz="2400" dirty="0" smtClean="0">
                <a:latin typeface="Calibri"/>
              </a:rPr>
              <a:t>2. a 3. část se specializací </a:t>
            </a:r>
            <a:r>
              <a:rPr lang="cs-CZ" sz="2400" dirty="0" err="1">
                <a:latin typeface="Calibri"/>
              </a:rPr>
              <a:t>f</a:t>
            </a:r>
            <a:r>
              <a:rPr lang="cs-CZ" sz="2400" dirty="0" err="1" smtClean="0">
                <a:latin typeface="Calibri"/>
              </a:rPr>
              <a:t>otovoltaika</a:t>
            </a: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>
                <a:latin typeface="Calibri"/>
              </a:rPr>
              <a:t> </a:t>
            </a:r>
            <a:r>
              <a:rPr lang="cs-CZ" sz="2400" dirty="0" smtClean="0">
                <a:latin typeface="Calibri"/>
              </a:rPr>
              <a:t> doplněno o teorii i praxi z oblastí </a:t>
            </a:r>
            <a:r>
              <a:rPr lang="cs-CZ" sz="2400" dirty="0" err="1" smtClean="0">
                <a:latin typeface="Calibri"/>
              </a:rPr>
              <a:t>off</a:t>
            </a:r>
            <a:r>
              <a:rPr lang="cs-CZ" sz="2400" dirty="0" smtClean="0">
                <a:latin typeface="Calibri"/>
              </a:rPr>
              <a:t>-</a:t>
            </a:r>
            <a:r>
              <a:rPr lang="cs-CZ" sz="2400" dirty="0" err="1" smtClean="0">
                <a:latin typeface="Calibri"/>
              </a:rPr>
              <a:t>grid</a:t>
            </a:r>
            <a:r>
              <a:rPr lang="cs-CZ" sz="2400" dirty="0" smtClean="0">
                <a:latin typeface="Calibri"/>
              </a:rPr>
              <a:t> FVE případně hybridních FVE, doplněno o instalace na budovách (střechy, stěny)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2400" dirty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cs-CZ" sz="2400" dirty="0">
                <a:latin typeface="Calibri"/>
              </a:rPr>
              <a:t>  </a:t>
            </a: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endParaRPr dirty="0"/>
          </a:p>
        </p:txBody>
      </p:sp>
      <p:pic>
        <p:nvPicPr>
          <p:cNvPr id="5" name="Obrázek 4" descr="logoli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5855965"/>
            <a:ext cx="4788024" cy="1002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35831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1258920" y="1557360"/>
            <a:ext cx="7788240" cy="4113360"/>
          </a:xfrm>
          <a:prstGeom prst="rect">
            <a:avLst/>
          </a:prstGeom>
        </p:spPr>
      </p:sp>
      <p:sp>
        <p:nvSpPr>
          <p:cNvPr id="48" name="TextShape 2"/>
          <p:cNvSpPr txBox="1"/>
          <p:nvPr/>
        </p:nvSpPr>
        <p:spPr>
          <a:xfrm>
            <a:off x="4267080" y="0"/>
            <a:ext cx="2880000" cy="851400"/>
          </a:xfrm>
          <a:prstGeom prst="rect">
            <a:avLst/>
          </a:prstGeom>
        </p:spPr>
        <p:txBody>
          <a:bodyPr anchor="ctr"/>
          <a:lstStyle/>
          <a:p>
            <a:r>
              <a:rPr lang="cs-CZ" sz="2400" dirty="0" err="1" smtClean="0"/>
              <a:t>Fotovoltaika</a:t>
            </a:r>
            <a:endParaRPr dirty="0"/>
          </a:p>
        </p:txBody>
      </p:sp>
      <p:sp>
        <p:nvSpPr>
          <p:cNvPr id="49" name="CustomShape 3"/>
          <p:cNvSpPr/>
          <p:nvPr/>
        </p:nvSpPr>
        <p:spPr>
          <a:xfrm>
            <a:off x="1042920" y="1066680"/>
            <a:ext cx="7788240" cy="5234040"/>
          </a:xfrm>
          <a:prstGeom prst="rect">
            <a:avLst/>
          </a:prstGeom>
        </p:spPr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cs-CZ" sz="3000" b="1" dirty="0" err="1" smtClean="0">
                <a:latin typeface="Calibri"/>
                <a:ea typeface="Arial"/>
              </a:rPr>
              <a:t>Fotovoltaika</a:t>
            </a:r>
            <a:r>
              <a:rPr lang="cs-CZ" sz="3000" b="1" dirty="0" smtClean="0">
                <a:latin typeface="Calibri"/>
                <a:ea typeface="Arial"/>
              </a:rPr>
              <a:t> – profesní kvalifikace</a:t>
            </a:r>
            <a:endParaRPr lang="cs-CZ" sz="3000" b="1" dirty="0">
              <a:latin typeface="Calibri"/>
            </a:endParaRPr>
          </a:p>
          <a:p>
            <a:r>
              <a:rPr lang="cs-CZ" sz="2400" u="sng" dirty="0" smtClean="0">
                <a:latin typeface="Calibri"/>
              </a:rPr>
              <a:t>26-014-H Elektromontér </a:t>
            </a:r>
            <a:r>
              <a:rPr lang="cs-CZ" sz="2400" u="sng" dirty="0" err="1" smtClean="0">
                <a:latin typeface="Calibri"/>
              </a:rPr>
              <a:t>fotovoltaických</a:t>
            </a:r>
            <a:r>
              <a:rPr lang="cs-CZ" sz="2400" u="sng" dirty="0" smtClean="0">
                <a:latin typeface="Calibri"/>
              </a:rPr>
              <a:t> </a:t>
            </a:r>
            <a:r>
              <a:rPr lang="cs-CZ" sz="2400" u="sng" dirty="0">
                <a:latin typeface="Calibri"/>
              </a:rPr>
              <a:t>systémů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 smtClean="0">
                <a:latin typeface="Calibri"/>
              </a:rPr>
              <a:t>  </a:t>
            </a:r>
            <a:r>
              <a:rPr lang="cs-CZ" sz="2200" dirty="0" smtClean="0">
                <a:latin typeface="Calibri"/>
              </a:rPr>
              <a:t>zařazena do úrovně 3 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200" dirty="0" smtClean="0">
                <a:latin typeface="Calibri"/>
              </a:rPr>
              <a:t>  obsahuje odborné způsobilosti obecné i specifické</a:t>
            </a:r>
          </a:p>
          <a:p>
            <a:pPr>
              <a:lnSpc>
                <a:spcPct val="100000"/>
              </a:lnSpc>
            </a:pPr>
            <a:r>
              <a:rPr lang="cs-CZ" sz="2200" dirty="0" smtClean="0">
                <a:latin typeface="Calibri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cs-CZ" sz="2200" b="1" dirty="0" smtClean="0">
                <a:latin typeface="Calibri"/>
              </a:rPr>
              <a:t>Podle našeho názoru nesplňuje požadavky dnešní (budoucí) doby</a:t>
            </a:r>
            <a:endParaRPr lang="cs-CZ" sz="2200" dirty="0" smtClean="0">
              <a:latin typeface="Calibri"/>
            </a:endParaRPr>
          </a:p>
          <a:p>
            <a:pPr marL="271463" indent="-271463">
              <a:lnSpc>
                <a:spcPct val="100000"/>
              </a:lnSpc>
              <a:buFont typeface="Arial"/>
              <a:buChar char="•"/>
            </a:pPr>
            <a:r>
              <a:rPr lang="cs-CZ" sz="2200" dirty="0" smtClean="0">
                <a:latin typeface="Calibri"/>
              </a:rPr>
              <a:t>v odborných způsobilostech chybí vše, co souvisí s </a:t>
            </a:r>
            <a:r>
              <a:rPr lang="cs-CZ" sz="2200" dirty="0" err="1" smtClean="0">
                <a:latin typeface="Calibri"/>
              </a:rPr>
              <a:t>off</a:t>
            </a:r>
            <a:r>
              <a:rPr lang="cs-CZ" sz="2200" dirty="0" smtClean="0">
                <a:latin typeface="Calibri"/>
              </a:rPr>
              <a:t>-</a:t>
            </a:r>
            <a:r>
              <a:rPr lang="cs-CZ" sz="2200" dirty="0" err="1" smtClean="0">
                <a:latin typeface="Calibri"/>
              </a:rPr>
              <a:t>grid</a:t>
            </a:r>
            <a:r>
              <a:rPr lang="cs-CZ" sz="2200" dirty="0" smtClean="0">
                <a:latin typeface="Calibri"/>
              </a:rPr>
              <a:t> FVE případně hybridní FVE (akumulátory, regulátory DC-DC, měniče DC-AC atd.)</a:t>
            </a:r>
          </a:p>
          <a:p>
            <a:pPr marL="271463" indent="-271463">
              <a:lnSpc>
                <a:spcPct val="100000"/>
              </a:lnSpc>
              <a:buFont typeface="Arial"/>
              <a:buChar char="•"/>
            </a:pPr>
            <a:r>
              <a:rPr lang="cs-CZ" sz="2200" dirty="0" smtClean="0">
                <a:latin typeface="Calibri"/>
              </a:rPr>
              <a:t>odborná způsobilost: Bezpečnost …… neobsahuje specifika pro </a:t>
            </a:r>
            <a:r>
              <a:rPr lang="cs-CZ" sz="2200" dirty="0" err="1" smtClean="0">
                <a:latin typeface="Calibri"/>
              </a:rPr>
              <a:t>fotovoltaiku</a:t>
            </a:r>
            <a:r>
              <a:rPr lang="cs-CZ" sz="2200" dirty="0" smtClean="0">
                <a:latin typeface="Calibri"/>
              </a:rPr>
              <a:t> – instalace FV panelů – práce ve výškách, práce na zařízeních s bezpečným napětím ale nebezpečným proudem atd.</a:t>
            </a:r>
            <a:endParaRPr lang="cs-CZ" sz="2400" dirty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cs-CZ" sz="2400" dirty="0">
                <a:latin typeface="Calibri"/>
              </a:rPr>
              <a:t>  </a:t>
            </a: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endParaRPr dirty="0"/>
          </a:p>
        </p:txBody>
      </p:sp>
      <p:pic>
        <p:nvPicPr>
          <p:cNvPr id="5" name="Obrázek 4" descr="logoli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5855965"/>
            <a:ext cx="4788024" cy="1002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32520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1258920" y="1557360"/>
            <a:ext cx="7788240" cy="4113360"/>
          </a:xfrm>
          <a:prstGeom prst="rect">
            <a:avLst/>
          </a:prstGeom>
        </p:spPr>
      </p:sp>
      <p:sp>
        <p:nvSpPr>
          <p:cNvPr id="48" name="TextShape 2"/>
          <p:cNvSpPr txBox="1"/>
          <p:nvPr/>
        </p:nvSpPr>
        <p:spPr>
          <a:xfrm>
            <a:off x="4267080" y="0"/>
            <a:ext cx="2880000" cy="851400"/>
          </a:xfrm>
          <a:prstGeom prst="rect">
            <a:avLst/>
          </a:prstGeom>
        </p:spPr>
        <p:txBody>
          <a:bodyPr anchor="ctr"/>
          <a:lstStyle/>
          <a:p>
            <a:pPr>
              <a:buFont typeface="Calibri"/>
              <a:buChar char="•"/>
            </a:pPr>
            <a:r>
              <a:rPr lang="cs-CZ" sz="2400" dirty="0" err="1" smtClean="0"/>
              <a:t>Fotovoltaika</a:t>
            </a:r>
            <a:endParaRPr dirty="0"/>
          </a:p>
        </p:txBody>
      </p:sp>
      <p:sp>
        <p:nvSpPr>
          <p:cNvPr id="49" name="CustomShape 3"/>
          <p:cNvSpPr/>
          <p:nvPr/>
        </p:nvSpPr>
        <p:spPr>
          <a:xfrm>
            <a:off x="1042920" y="1066680"/>
            <a:ext cx="7788240" cy="5234040"/>
          </a:xfrm>
          <a:prstGeom prst="rect">
            <a:avLst/>
          </a:prstGeom>
        </p:spPr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cs-CZ" sz="3000" b="1" dirty="0" err="1" smtClean="0">
                <a:latin typeface="Calibri"/>
                <a:ea typeface="Arial"/>
              </a:rPr>
              <a:t>Fotovoltaika</a:t>
            </a:r>
            <a:r>
              <a:rPr lang="cs-CZ" sz="3000" b="1" dirty="0" smtClean="0">
                <a:latin typeface="Calibri"/>
                <a:ea typeface="Arial"/>
              </a:rPr>
              <a:t> – nová profesní kvalifikace</a:t>
            </a:r>
            <a:endParaRPr lang="cs-CZ" sz="3000" b="1" dirty="0">
              <a:latin typeface="Calibri"/>
            </a:endParaRPr>
          </a:p>
          <a:p>
            <a:pPr>
              <a:buFont typeface="Arial"/>
              <a:buChar char="•"/>
            </a:pPr>
            <a:r>
              <a:rPr lang="cs-CZ" sz="2400" u="sng" dirty="0" smtClean="0">
                <a:latin typeface="Calibri"/>
              </a:rPr>
              <a:t>  Návrhář </a:t>
            </a:r>
            <a:r>
              <a:rPr lang="cs-CZ" sz="2400" u="sng" dirty="0" err="1" smtClean="0">
                <a:latin typeface="Calibri"/>
              </a:rPr>
              <a:t>fotovoltaických</a:t>
            </a:r>
            <a:r>
              <a:rPr lang="cs-CZ" sz="2400" u="sng" dirty="0" smtClean="0">
                <a:latin typeface="Calibri"/>
              </a:rPr>
              <a:t> </a:t>
            </a:r>
            <a:r>
              <a:rPr lang="cs-CZ" sz="2400" u="sng" dirty="0">
                <a:latin typeface="Calibri"/>
              </a:rPr>
              <a:t>systémů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 smtClean="0">
                <a:latin typeface="Calibri"/>
              </a:rPr>
              <a:t>  </a:t>
            </a:r>
            <a:r>
              <a:rPr lang="cs-CZ" sz="2200" dirty="0" smtClean="0">
                <a:latin typeface="Calibri"/>
              </a:rPr>
              <a:t>zařazení do úrovně 4 (případně vyšší)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200" dirty="0" smtClean="0">
                <a:latin typeface="Calibri"/>
              </a:rPr>
              <a:t>  držitel kvalifikace by uměl navrhnout pro potřeby zákazníka FVS s dodržením norem a platné legislativy. S minimalizací nákladů a optimalizací výkonnosti.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200" dirty="0" smtClean="0">
                <a:latin typeface="Calibri"/>
              </a:rPr>
              <a:t>  držitel by byl schopen navrhnout systém, který by byl v budoucnu schopen pracovat se „Smart </a:t>
            </a:r>
            <a:r>
              <a:rPr lang="cs-CZ" sz="2200" dirty="0" err="1" smtClean="0">
                <a:latin typeface="Calibri"/>
              </a:rPr>
              <a:t>Grid</a:t>
            </a:r>
            <a:r>
              <a:rPr lang="cs-CZ" sz="2200" dirty="0" smtClean="0">
                <a:latin typeface="Calibri"/>
              </a:rPr>
              <a:t>“ energetickými systémy.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200" dirty="0">
                <a:latin typeface="Calibri"/>
              </a:rPr>
              <a:t> </a:t>
            </a:r>
            <a:r>
              <a:rPr lang="cs-CZ" sz="2200" dirty="0" smtClean="0">
                <a:latin typeface="Calibri"/>
              </a:rPr>
              <a:t> držitel by měl být schopen zajistit monitorování a správu systému na dálku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2200" dirty="0" smtClean="0">
              <a:latin typeface="Calibri"/>
            </a:endParaRPr>
          </a:p>
          <a:p>
            <a:pPr>
              <a:lnSpc>
                <a:spcPct val="100000"/>
              </a:lnSpc>
            </a:pP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cs-CZ" sz="2400" dirty="0">
                <a:latin typeface="Calibri"/>
              </a:rPr>
              <a:t>  </a:t>
            </a: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endParaRPr dirty="0"/>
          </a:p>
        </p:txBody>
      </p:sp>
      <p:pic>
        <p:nvPicPr>
          <p:cNvPr id="5" name="Obrázek 4" descr="logoli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5855965"/>
            <a:ext cx="4788024" cy="1002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79801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1258920" y="1557360"/>
            <a:ext cx="7788240" cy="4113360"/>
          </a:xfrm>
          <a:prstGeom prst="rect">
            <a:avLst/>
          </a:prstGeom>
        </p:spPr>
      </p:sp>
      <p:sp>
        <p:nvSpPr>
          <p:cNvPr id="49" name="CustomShape 3"/>
          <p:cNvSpPr/>
          <p:nvPr/>
        </p:nvSpPr>
        <p:spPr>
          <a:xfrm>
            <a:off x="1042920" y="1066680"/>
            <a:ext cx="7788240" cy="5234040"/>
          </a:xfrm>
          <a:prstGeom prst="rect">
            <a:avLst/>
          </a:prstGeom>
        </p:spPr>
        <p:txBody>
          <a:bodyPr lIns="90000" tIns="46800" rIns="90000" bIns="46800"/>
          <a:lstStyle/>
          <a:p>
            <a:pPr>
              <a:lnSpc>
                <a:spcPct val="100000"/>
              </a:lnSpc>
            </a:pPr>
            <a:r>
              <a:rPr lang="cs-CZ" sz="3000" b="1" dirty="0" err="1" smtClean="0">
                <a:latin typeface="Calibri"/>
                <a:ea typeface="Arial"/>
              </a:rPr>
              <a:t>Fotovoltaika</a:t>
            </a:r>
            <a:r>
              <a:rPr lang="cs-CZ" sz="3000" b="1" dirty="0" smtClean="0">
                <a:latin typeface="Calibri"/>
                <a:ea typeface="Arial"/>
              </a:rPr>
              <a:t> – nová profesní kvalifikace</a:t>
            </a:r>
            <a:endParaRPr lang="cs-CZ" sz="3000" b="1" dirty="0">
              <a:latin typeface="Calibri"/>
            </a:endParaRPr>
          </a:p>
          <a:p>
            <a:pPr>
              <a:buFont typeface="Arial"/>
              <a:buChar char="•"/>
            </a:pPr>
            <a:r>
              <a:rPr lang="cs-CZ" sz="2400" u="sng" dirty="0" smtClean="0">
                <a:latin typeface="Calibri"/>
              </a:rPr>
              <a:t>  Návrhář </a:t>
            </a:r>
            <a:r>
              <a:rPr lang="cs-CZ" sz="2400" u="sng" dirty="0" err="1" smtClean="0">
                <a:latin typeface="Calibri"/>
              </a:rPr>
              <a:t>fotovoltaických</a:t>
            </a:r>
            <a:r>
              <a:rPr lang="cs-CZ" sz="2400" u="sng" dirty="0" smtClean="0">
                <a:latin typeface="Calibri"/>
              </a:rPr>
              <a:t> </a:t>
            </a:r>
            <a:r>
              <a:rPr lang="cs-CZ" sz="2400" u="sng" dirty="0">
                <a:latin typeface="Calibri"/>
              </a:rPr>
              <a:t>systémů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dirty="0" smtClean="0">
                <a:latin typeface="Calibri"/>
              </a:rPr>
              <a:t>  </a:t>
            </a:r>
            <a:r>
              <a:rPr lang="cs-CZ" sz="2000" dirty="0">
                <a:latin typeface="Calibri"/>
              </a:rPr>
              <a:t> Odborné způsobilosti: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Calibri"/>
              </a:rPr>
              <a:t>Orientace v technické dokumentaci a normách a jejich využití při práci na elektrotechnických a elektronických </a:t>
            </a:r>
            <a:r>
              <a:rPr lang="cs-CZ" sz="1600" dirty="0" smtClean="0">
                <a:latin typeface="Calibri"/>
              </a:rPr>
              <a:t>zařízeních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Calibri"/>
              </a:rPr>
              <a:t>Měření elektrických veličin a parametrů, vyhodnocení naměřených </a:t>
            </a:r>
            <a:r>
              <a:rPr lang="cs-CZ" sz="1600" dirty="0" smtClean="0">
                <a:latin typeface="Calibri"/>
              </a:rPr>
              <a:t>hodnot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Calibri"/>
              </a:rPr>
              <a:t>Zařízení pro realizaci energetických </a:t>
            </a:r>
            <a:r>
              <a:rPr lang="cs-CZ" sz="1600" dirty="0" smtClean="0">
                <a:latin typeface="Calibri"/>
              </a:rPr>
              <a:t>(</a:t>
            </a:r>
            <a:r>
              <a:rPr lang="cs-CZ" sz="1600" dirty="0" err="1" smtClean="0">
                <a:latin typeface="Calibri"/>
              </a:rPr>
              <a:t>fotovoltaických</a:t>
            </a:r>
            <a:r>
              <a:rPr lang="cs-CZ" sz="1600" dirty="0" smtClean="0">
                <a:latin typeface="Calibri"/>
              </a:rPr>
              <a:t>) zdrojů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Calibri"/>
              </a:rPr>
              <a:t>Provedení auditu energetických potřeb </a:t>
            </a:r>
            <a:r>
              <a:rPr lang="cs-CZ" sz="1600" dirty="0" smtClean="0">
                <a:latin typeface="Calibri"/>
              </a:rPr>
              <a:t>zákazníka a možnosti přenosu do DS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Calibri"/>
              </a:rPr>
              <a:t>Legislativní a administrativní postupy pro získání souhlasu s připojením do </a:t>
            </a:r>
            <a:r>
              <a:rPr lang="cs-CZ" sz="1600" dirty="0" smtClean="0">
                <a:latin typeface="Calibri"/>
              </a:rPr>
              <a:t>DS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Calibri"/>
              </a:rPr>
              <a:t>Technický návrh </a:t>
            </a:r>
            <a:r>
              <a:rPr lang="cs-CZ" sz="1600" dirty="0" smtClean="0">
                <a:latin typeface="Calibri"/>
              </a:rPr>
              <a:t>energetického (</a:t>
            </a:r>
            <a:r>
              <a:rPr lang="cs-CZ" sz="1600" dirty="0" err="1" smtClean="0">
                <a:latin typeface="Calibri"/>
              </a:rPr>
              <a:t>fotovoltaického</a:t>
            </a:r>
            <a:r>
              <a:rPr lang="cs-CZ" sz="1600" dirty="0" smtClean="0">
                <a:latin typeface="Calibri"/>
              </a:rPr>
              <a:t>) zdroje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Calibri"/>
              </a:rPr>
              <a:t>Ekonomické vyhodnocení energetického </a:t>
            </a:r>
            <a:r>
              <a:rPr lang="cs-CZ" sz="1600" dirty="0" smtClean="0">
                <a:latin typeface="Calibri"/>
              </a:rPr>
              <a:t>zdroje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latin typeface="Calibri"/>
              </a:rPr>
              <a:t>Ochrana před úrazem elektrickou </a:t>
            </a:r>
            <a:r>
              <a:rPr lang="cs-CZ" sz="1600" dirty="0" smtClean="0">
                <a:latin typeface="Calibri"/>
              </a:rPr>
              <a:t>energií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 smtClean="0">
                <a:latin typeface="Calibri"/>
              </a:rPr>
              <a:t>Bezpečnost </a:t>
            </a:r>
            <a:r>
              <a:rPr lang="cs-CZ" sz="1600" dirty="0">
                <a:latin typeface="Calibri"/>
              </a:rPr>
              <a:t>práce</a:t>
            </a:r>
            <a:endParaRPr lang="cs-CZ" sz="1600" dirty="0" smtClean="0">
              <a:latin typeface="Calibri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cs-CZ" sz="1600" dirty="0" smtClean="0">
              <a:latin typeface="Calibri"/>
            </a:endParaRPr>
          </a:p>
          <a:p>
            <a:pPr>
              <a:lnSpc>
                <a:spcPct val="100000"/>
              </a:lnSpc>
            </a:pP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cs-CZ" sz="2400" dirty="0">
                <a:latin typeface="Calibri"/>
              </a:rPr>
              <a:t>  </a:t>
            </a:r>
            <a:endParaRPr lang="cs-CZ" sz="2400" dirty="0" smtClean="0">
              <a:latin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endParaRPr dirty="0"/>
          </a:p>
        </p:txBody>
      </p:sp>
      <p:sp>
        <p:nvSpPr>
          <p:cNvPr id="48" name="TextShape 2"/>
          <p:cNvSpPr txBox="1"/>
          <p:nvPr/>
        </p:nvSpPr>
        <p:spPr>
          <a:xfrm>
            <a:off x="4267080" y="0"/>
            <a:ext cx="2880000" cy="851400"/>
          </a:xfrm>
          <a:prstGeom prst="rect">
            <a:avLst/>
          </a:prstGeom>
        </p:spPr>
        <p:txBody>
          <a:bodyPr anchor="ctr"/>
          <a:lstStyle/>
          <a:p>
            <a:r>
              <a:rPr lang="cs-CZ" sz="2400" dirty="0" err="1" smtClean="0"/>
              <a:t>Fotovoltaika</a:t>
            </a:r>
            <a:endParaRPr dirty="0"/>
          </a:p>
        </p:txBody>
      </p:sp>
      <p:pic>
        <p:nvPicPr>
          <p:cNvPr id="5" name="Obrázek 4" descr="logoli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5855965"/>
            <a:ext cx="4788024" cy="1002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54459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882</Words>
  <Application>Microsoft Office PowerPoint</Application>
  <PresentationFormat>Předvádění na obrazovce (4:3)</PresentationFormat>
  <Paragraphs>172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Office Theme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Martina</dc:creator>
  <cp:lastModifiedBy>Martina</cp:lastModifiedBy>
  <cp:revision>30</cp:revision>
  <dcterms:modified xsi:type="dcterms:W3CDTF">2014-10-06T22:40:12Z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691222318</vt:i4>
  </property>
  <property fmtid="{D5CDD505-2E9C-101B-9397-08002B2CF9AE}" pid="3" name="_NewReviewCycle">
    <vt:lpwstr/>
  </property>
  <property fmtid="{D5CDD505-2E9C-101B-9397-08002B2CF9AE}" pid="4" name="_EmailSubject">
    <vt:lpwstr>korektura prosim</vt:lpwstr>
  </property>
  <property fmtid="{D5CDD505-2E9C-101B-9397-08002B2CF9AE}" pid="5" name="_AuthorEmail">
    <vt:lpwstr>lang@ssakhk.cz</vt:lpwstr>
  </property>
  <property fmtid="{D5CDD505-2E9C-101B-9397-08002B2CF9AE}" pid="6" name="_AuthorEmailDisplayName">
    <vt:lpwstr>Lang Jan</vt:lpwstr>
  </property>
</Properties>
</file>